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44"/>
  </p:notesMasterIdLst>
  <p:sldIdLst>
    <p:sldId id="324" r:id="rId2"/>
    <p:sldId id="629" r:id="rId3"/>
    <p:sldId id="631" r:id="rId4"/>
    <p:sldId id="632" r:id="rId5"/>
    <p:sldId id="633" r:id="rId6"/>
    <p:sldId id="635" r:id="rId7"/>
    <p:sldId id="634" r:id="rId8"/>
    <p:sldId id="636" r:id="rId9"/>
    <p:sldId id="637" r:id="rId10"/>
    <p:sldId id="639" r:id="rId11"/>
    <p:sldId id="642" r:id="rId12"/>
    <p:sldId id="669" r:id="rId13"/>
    <p:sldId id="673" r:id="rId14"/>
    <p:sldId id="674" r:id="rId15"/>
    <p:sldId id="675" r:id="rId16"/>
    <p:sldId id="640" r:id="rId17"/>
    <p:sldId id="647" r:id="rId18"/>
    <p:sldId id="672" r:id="rId19"/>
    <p:sldId id="772" r:id="rId20"/>
    <p:sldId id="773" r:id="rId21"/>
    <p:sldId id="657" r:id="rId22"/>
    <p:sldId id="656" r:id="rId23"/>
    <p:sldId id="776" r:id="rId24"/>
    <p:sldId id="658" r:id="rId25"/>
    <p:sldId id="775" r:id="rId26"/>
    <p:sldId id="774" r:id="rId27"/>
    <p:sldId id="777" r:id="rId28"/>
    <p:sldId id="663" r:id="rId29"/>
    <p:sldId id="665" r:id="rId30"/>
    <p:sldId id="711" r:id="rId31"/>
    <p:sldId id="713" r:id="rId32"/>
    <p:sldId id="712" r:id="rId33"/>
    <p:sldId id="714" r:id="rId34"/>
    <p:sldId id="715" r:id="rId35"/>
    <p:sldId id="717" r:id="rId36"/>
    <p:sldId id="718" r:id="rId37"/>
    <p:sldId id="719" r:id="rId38"/>
    <p:sldId id="721" r:id="rId39"/>
    <p:sldId id="778" r:id="rId40"/>
    <p:sldId id="779" r:id="rId41"/>
    <p:sldId id="780" r:id="rId42"/>
    <p:sldId id="627" r:id="rId43"/>
  </p:sldIdLst>
  <p:sldSz cx="9144000" cy="5143500" type="screen16x9"/>
  <p:notesSz cx="7315200" cy="96012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1B849ED-E938-4416-9EAE-B89B694BF21F}">
          <p14:sldIdLst>
            <p14:sldId id="324"/>
            <p14:sldId id="629"/>
            <p14:sldId id="631"/>
            <p14:sldId id="632"/>
            <p14:sldId id="633"/>
            <p14:sldId id="635"/>
            <p14:sldId id="634"/>
            <p14:sldId id="636"/>
            <p14:sldId id="637"/>
            <p14:sldId id="639"/>
            <p14:sldId id="642"/>
            <p14:sldId id="669"/>
            <p14:sldId id="673"/>
            <p14:sldId id="674"/>
            <p14:sldId id="675"/>
            <p14:sldId id="640"/>
            <p14:sldId id="647"/>
            <p14:sldId id="672"/>
            <p14:sldId id="772"/>
            <p14:sldId id="773"/>
            <p14:sldId id="657"/>
            <p14:sldId id="656"/>
            <p14:sldId id="776"/>
            <p14:sldId id="658"/>
            <p14:sldId id="775"/>
            <p14:sldId id="774"/>
            <p14:sldId id="777"/>
            <p14:sldId id="663"/>
            <p14:sldId id="665"/>
            <p14:sldId id="711"/>
            <p14:sldId id="713"/>
            <p14:sldId id="712"/>
            <p14:sldId id="714"/>
            <p14:sldId id="715"/>
            <p14:sldId id="717"/>
            <p14:sldId id="718"/>
            <p14:sldId id="719"/>
            <p14:sldId id="721"/>
            <p14:sldId id="778"/>
            <p14:sldId id="779"/>
            <p14:sldId id="780"/>
            <p14:sldId id="62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A6F785"/>
    <a:srgbClr val="FFD54F"/>
    <a:srgbClr val="CCCCFF"/>
    <a:srgbClr val="FFFF00"/>
    <a:srgbClr val="98E187"/>
    <a:srgbClr val="FFFFFF"/>
    <a:srgbClr val="BAE18F"/>
    <a:srgbClr val="FFE9A3"/>
    <a:srgbClr val="3FC0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587" autoAdjust="0"/>
    <p:restoredTop sz="86384" autoAdjust="0"/>
  </p:normalViewPr>
  <p:slideViewPr>
    <p:cSldViewPr snapToGrid="0" showGuides="1">
      <p:cViewPr varScale="1">
        <p:scale>
          <a:sx n="151" d="100"/>
          <a:sy n="151" d="100"/>
        </p:scale>
        <p:origin x="-390" y="-90"/>
      </p:cViewPr>
      <p:guideLst>
        <p:guide orient="horz"/>
        <p:guide/>
        <p:guide pos="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-3804" y="-102"/>
      </p:cViewPr>
      <p:guideLst>
        <p:guide orient="horz" pos="3024"/>
        <p:guide pos="230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s-E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endParaRPr lang="es-ES"/>
          </a:p>
        </p:txBody>
      </p:sp>
      <p:sp>
        <p:nvSpPr>
          <p:cNvPr id="307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s-E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A9E8D71D-9229-4034-98C3-7CDDB1778FE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700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defTabSz="966788"/>
            <a:fld id="{2E7AB107-F746-4B9C-B41A-145CB3E2045E}" type="slidenum">
              <a:rPr lang="en-US" sz="1300"/>
              <a:pPr algn="r" defTabSz="966788"/>
              <a:t>1</a:t>
            </a:fld>
            <a:endParaRPr lang="en-US" sz="1300" dirty="0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s-CO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ttp://images6.fanpop.com/image/photos/34500000/Blue-Wallpaper-colors-34503103-1440-900.png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353" y="0"/>
            <a:ext cx="9148353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Oval 10"/>
          <p:cNvSpPr/>
          <p:nvPr userDrawn="1"/>
        </p:nvSpPr>
        <p:spPr>
          <a:xfrm>
            <a:off x="580349" y="2560383"/>
            <a:ext cx="1981876" cy="1820704"/>
          </a:xfrm>
          <a:prstGeom prst="ellipse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fontAlgn="base">
              <a:spcAft>
                <a:spcPts val="0"/>
              </a:spcAft>
            </a:pPr>
            <a:endParaRPr lang="es-CO" sz="900">
              <a:effectLst/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47206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56549" y="2919475"/>
            <a:ext cx="2441609" cy="1102519"/>
          </a:xfrm>
        </p:spPr>
        <p:txBody>
          <a:bodyPr/>
          <a:lstStyle>
            <a:lvl1pPr>
              <a:defRPr smtClean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s-ES" dirty="0" err="1" smtClean="0"/>
              <a:t>Click</a:t>
            </a:r>
            <a:r>
              <a:rPr lang="es-ES" dirty="0" smtClean="0"/>
              <a:t> to </a:t>
            </a:r>
            <a:r>
              <a:rPr lang="es-ES" dirty="0" err="1" smtClean="0"/>
              <a:t>edit</a:t>
            </a:r>
            <a:r>
              <a:rPr lang="es-ES" dirty="0" smtClean="0"/>
              <a:t> Master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style</a:t>
            </a:r>
            <a:endParaRPr lang="es-ES" dirty="0" smtClean="0"/>
          </a:p>
        </p:txBody>
      </p:sp>
      <p:sp>
        <p:nvSpPr>
          <p:cNvPr id="47206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777840" y="4337097"/>
            <a:ext cx="6400800" cy="604838"/>
          </a:xfrm>
        </p:spPr>
        <p:txBody>
          <a:bodyPr/>
          <a:lstStyle>
            <a:lvl1pPr marL="0" indent="0" algn="l">
              <a:buFontTx/>
              <a:buNone/>
              <a:defRPr sz="2000" smtClean="0"/>
            </a:lvl1pPr>
          </a:lstStyle>
          <a:p>
            <a:r>
              <a:rPr lang="es-ES" smtClean="0"/>
              <a:t>Click to edit Master subtitle style</a:t>
            </a:r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 sz="14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7895" name="Rectangle 7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 algn="ctr">
              <a:defRPr sz="14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7896" name="Rectangle 8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 algn="r">
              <a:defRPr sz="1400"/>
            </a:lvl1pPr>
          </a:lstStyle>
          <a:p>
            <a:pPr>
              <a:defRPr/>
            </a:pPr>
            <a:fld id="{424E62EA-51D5-4AEA-9135-05DAB009AB92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398" y="4381087"/>
            <a:ext cx="1292348" cy="3574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O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6A91E7-683D-472C-A40D-9D25B585A192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296B6F-3292-4CEF-8E7B-628C50B55602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596064" y="141685"/>
            <a:ext cx="2090737" cy="44529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323851" y="141685"/>
            <a:ext cx="6119813" cy="44529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74153A-367D-4268-A7CE-64B7ADD2E154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s-CO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D81EB0-C631-4AC0-8152-B3F05027B2EF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23850" y="141685"/>
            <a:ext cx="6923088" cy="36165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CO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2DA355-95D0-460D-8ABD-EFBE05F286B3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76D4DB-3654-49AE-AFB4-4E896C4A6DB4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041BF0-18C3-4000-AB28-D00BBCCCC755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DFE3ED-A867-4223-B036-6A7E43C69849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1942D3-38EB-4A99-BBDD-CAC182B0305F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07AFDE-7B76-4F5B-8739-D600B923D039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C91928-9485-4BF8-8600-8D846E89A0DC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1 Imagen" descr="Encabezado Hojas ver3-07DIC09.JPG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3776" y="0"/>
            <a:ext cx="5610225" cy="912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 descr="Abajo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046935"/>
            <a:ext cx="9144000" cy="1103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41685"/>
            <a:ext cx="6923088" cy="485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 smtClean="0"/>
              <a:t>Haga clic para cambiar el estilo de título	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654537"/>
            <a:ext cx="8534924" cy="4158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812999"/>
            <a:ext cx="2133600" cy="228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789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812999"/>
            <a:ext cx="2895600" cy="228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7896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12999"/>
            <a:ext cx="2133600" cy="228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B363F980-704F-479E-92A6-0B50E76E80C4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1034" name="Line 10"/>
          <p:cNvSpPr>
            <a:spLocks noChangeShapeType="1"/>
          </p:cNvSpPr>
          <p:nvPr/>
        </p:nvSpPr>
        <p:spPr bwMode="auto">
          <a:xfrm>
            <a:off x="358775" y="600075"/>
            <a:ext cx="6769100" cy="0"/>
          </a:xfrm>
          <a:prstGeom prst="line">
            <a:avLst/>
          </a:prstGeom>
          <a:noFill/>
          <a:ln w="12700">
            <a:solidFill>
              <a:srgbClr val="7F98D7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E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5324" y="298323"/>
            <a:ext cx="1368552" cy="3017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84281" y="493777"/>
            <a:ext cx="1269207" cy="106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6" r:id="rId2"/>
    <p:sldLayoutId id="2147483665" r:id="rId3"/>
    <p:sldLayoutId id="2147483664" r:id="rId4"/>
    <p:sldLayoutId id="2147483663" r:id="rId5"/>
    <p:sldLayoutId id="2147483662" r:id="rId6"/>
    <p:sldLayoutId id="2147483661" r:id="rId7"/>
    <p:sldLayoutId id="2147483660" r:id="rId8"/>
    <p:sldLayoutId id="2147483659" r:id="rId9"/>
    <p:sldLayoutId id="2147483658" r:id="rId10"/>
    <p:sldLayoutId id="2147483657" r:id="rId11"/>
    <p:sldLayoutId id="2147483656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333333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333333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333333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333333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333333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v"/>
        <a:defRPr sz="2000">
          <a:solidFill>
            <a:schemeClr val="tx1"/>
          </a:solidFill>
          <a:latin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1800">
          <a:solidFill>
            <a:schemeClr val="tx1"/>
          </a:solidFill>
          <a:latin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Calibr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17.png"/><Relationship Id="rId7" Type="http://schemas.openxmlformats.org/officeDocument/2006/relationships/image" Target="../media/image16.png"/><Relationship Id="rId12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39.png"/><Relationship Id="rId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openxmlformats.org/officeDocument/2006/relationships/image" Target="../media/image18.png"/><Relationship Id="rId9" Type="http://schemas.openxmlformats.org/officeDocument/2006/relationships/image" Target="../media/image37.png"/><Relationship Id="rId1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17.png"/><Relationship Id="rId7" Type="http://schemas.openxmlformats.org/officeDocument/2006/relationships/image" Target="../media/image16.png"/><Relationship Id="rId12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39.png"/><Relationship Id="rId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openxmlformats.org/officeDocument/2006/relationships/image" Target="../media/image18.pn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45.png"/><Relationship Id="rId4" Type="http://schemas.openxmlformats.org/officeDocument/2006/relationships/image" Target="../media/image64.png"/><Relationship Id="rId9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ChangeArrowheads="1"/>
          </p:cNvSpPr>
          <p:nvPr/>
        </p:nvSpPr>
        <p:spPr bwMode="auto">
          <a:xfrm>
            <a:off x="611982" y="-6889"/>
            <a:ext cx="5369718" cy="1134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/>
            <a:r>
              <a:rPr lang="es-CO" sz="2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  <a:ea typeface="Adobe Fan Heiti Std B" pitchFamily="34" charset="-128"/>
              </a:rPr>
              <a:t>Taller </a:t>
            </a:r>
            <a:r>
              <a:rPr lang="es-CO" sz="2400" b="1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  <a:ea typeface="Adobe Fan Heiti Std B" pitchFamily="34" charset="-128"/>
              </a:rPr>
              <a:t>API Connect</a:t>
            </a:r>
          </a:p>
          <a:p>
            <a:pPr algn="l"/>
            <a:r>
              <a:rPr lang="es-CO" sz="2000" dirty="0" smtClean="0">
                <a:solidFill>
                  <a:srgbClr val="468A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  <a:ea typeface="Adobe Fan Heiti Std B" pitchFamily="34" charset="-128"/>
              </a:rPr>
              <a:t>Entrenamiento VCSOFT</a:t>
            </a:r>
            <a:endParaRPr lang="es-ES" sz="4000" dirty="0">
              <a:solidFill>
                <a:srgbClr val="468AB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Bold ITC" panose="020B0907030504020204" pitchFamily="34" charset="0"/>
              <a:ea typeface="Adobe Fan Heiti Std B" pitchFamily="34" charset="-128"/>
            </a:endParaRPr>
          </a:p>
        </p:txBody>
      </p:sp>
      <p:pic>
        <p:nvPicPr>
          <p:cNvPr id="11" name="Picture 10" descr="http://images6.fanpop.com/image/photos/34500000/Blue-Wallpaper-colors-34503103-1440-90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353" y="1496824"/>
            <a:ext cx="9148353" cy="2570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1929" name="Rectangle 9"/>
          <p:cNvSpPr>
            <a:spLocks noChangeArrowheads="1"/>
          </p:cNvSpPr>
          <p:nvPr/>
        </p:nvSpPr>
        <p:spPr bwMode="auto">
          <a:xfrm>
            <a:off x="8113714" y="0"/>
            <a:ext cx="73025" cy="5143500"/>
          </a:xfrm>
          <a:prstGeom prst="rect">
            <a:avLst/>
          </a:prstGeom>
          <a:solidFill>
            <a:srgbClr val="FFFFFF">
              <a:alpha val="29019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es-CO" dirty="0"/>
          </a:p>
        </p:txBody>
      </p:sp>
      <p:sp>
        <p:nvSpPr>
          <p:cNvPr id="81927" name="Rectangle 7"/>
          <p:cNvSpPr>
            <a:spLocks noChangeArrowheads="1"/>
          </p:cNvSpPr>
          <p:nvPr/>
        </p:nvSpPr>
        <p:spPr bwMode="auto">
          <a:xfrm>
            <a:off x="539751" y="0"/>
            <a:ext cx="144463" cy="5143500"/>
          </a:xfrm>
          <a:prstGeom prst="rect">
            <a:avLst/>
          </a:prstGeom>
          <a:solidFill>
            <a:srgbClr val="FFFFFF">
              <a:alpha val="29019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es-CO" dirty="0"/>
          </a:p>
        </p:txBody>
      </p:sp>
      <p:sp>
        <p:nvSpPr>
          <p:cNvPr id="81928" name="Rectangle 8"/>
          <p:cNvSpPr>
            <a:spLocks noChangeArrowheads="1"/>
          </p:cNvSpPr>
          <p:nvPr/>
        </p:nvSpPr>
        <p:spPr bwMode="auto">
          <a:xfrm>
            <a:off x="611560" y="0"/>
            <a:ext cx="127000" cy="5143500"/>
          </a:xfrm>
          <a:prstGeom prst="rect">
            <a:avLst/>
          </a:prstGeom>
          <a:solidFill>
            <a:srgbClr val="FFFFFF">
              <a:alpha val="29019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es-CO" dirty="0"/>
          </a:p>
        </p:txBody>
      </p:sp>
      <p:sp>
        <p:nvSpPr>
          <p:cNvPr id="13" name="Oval 12"/>
          <p:cNvSpPr/>
          <p:nvPr/>
        </p:nvSpPr>
        <p:spPr>
          <a:xfrm>
            <a:off x="781685" y="1871696"/>
            <a:ext cx="1906097" cy="1820704"/>
          </a:xfrm>
          <a:prstGeom prst="ellipse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fontAlgn="base">
              <a:spcAft>
                <a:spcPts val="0"/>
              </a:spcAft>
            </a:pPr>
            <a:endParaRPr lang="es-CO" sz="900" dirty="0">
              <a:effectLst/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2" name="AutoShape 4" descr="Image result for openshif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0616" y="2352675"/>
            <a:ext cx="1108234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75313" y="2098759"/>
            <a:ext cx="9188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05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APIC 2018.4</a:t>
            </a:r>
            <a:endParaRPr lang="es-CO" sz="105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.01788 0 L 0.92361 0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819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2" nodeType="withEffect">
                                  <p:stCondLst>
                                    <p:cond delay="4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819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grpId="1" nodeType="withEffect">
                                  <p:stCondLst>
                                    <p:cond delay="4400"/>
                                  </p:stCondLst>
                                  <p:childTnLst>
                                    <p:animMotion origin="layout" path="M 1.11111E-6 0 L 0.40955 0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819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2" nodeType="withEffect">
                                  <p:stCondLst>
                                    <p:cond delay="5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19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1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5.55556E-7 -1.54843E-6 L -0.55122 -1.54843E-6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819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569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2" nodeType="withEffect">
                                  <p:stCondLst>
                                    <p:cond delay="5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19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9" grpId="0" animBg="1"/>
      <p:bldP spid="81929" grpId="1" animBg="1"/>
      <p:bldP spid="81929" grpId="2" animBg="1"/>
      <p:bldP spid="81927" grpId="0" animBg="1"/>
      <p:bldP spid="81927" grpId="1" animBg="1"/>
      <p:bldP spid="81927" grpId="2" animBg="1"/>
      <p:bldP spid="81928" grpId="0" animBg="1"/>
      <p:bldP spid="81928" grpId="1" animBg="1"/>
      <p:bldP spid="81928" grpId="2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Cloud Manager</a:t>
            </a:r>
            <a:endParaRPr lang="es-CO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51" y="654050"/>
            <a:ext cx="5505397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634" y="971549"/>
            <a:ext cx="1482115" cy="345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01" y="1415893"/>
            <a:ext cx="288131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94140" y="1794015"/>
            <a:ext cx="132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Producción</a:t>
            </a:r>
          </a:p>
          <a:p>
            <a:r>
              <a:rPr lang="es-CO" sz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 de la infraestructura</a:t>
            </a:r>
          </a:p>
          <a:p>
            <a:r>
              <a:rPr lang="es-CO" sz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Adición y modificación topología</a:t>
            </a:r>
          </a:p>
        </p:txBody>
      </p:sp>
    </p:spTree>
    <p:extLst>
      <p:ext uri="{BB962C8B-B14F-4D97-AF65-F5344CB8AC3E}">
        <p14:creationId xmlns:p14="http://schemas.microsoft.com/office/powerpoint/2010/main" val="427740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API Manager</a:t>
            </a:r>
            <a:endParaRPr lang="es-CO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455" y="654050"/>
            <a:ext cx="5685190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9" y="895349"/>
            <a:ext cx="902721" cy="3676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297" y="2313842"/>
            <a:ext cx="318260" cy="419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4052" y="2752056"/>
            <a:ext cx="14347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Administrador API</a:t>
            </a:r>
          </a:p>
          <a:p>
            <a:r>
              <a:rPr lang="es-CO" sz="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Aprueba publicaciones</a:t>
            </a:r>
          </a:p>
          <a:p>
            <a:r>
              <a:rPr lang="es-CO" sz="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Invita Consumidores</a:t>
            </a:r>
          </a:p>
          <a:p>
            <a:r>
              <a:rPr lang="es-CO" sz="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Aprueba APP Consumidoras</a:t>
            </a:r>
          </a:p>
          <a:p>
            <a:r>
              <a:rPr lang="es-CO" sz="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Consulta analítica de uso API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13" y="1062706"/>
            <a:ext cx="298592" cy="41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6683" y="1596468"/>
            <a:ext cx="1327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Desarrolladores API</a:t>
            </a:r>
          </a:p>
          <a:p>
            <a:r>
              <a:rPr lang="es-CO" sz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Registran API</a:t>
            </a:r>
          </a:p>
          <a:p>
            <a:r>
              <a:rPr lang="es-CO" sz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Solicitan Publicación de API</a:t>
            </a:r>
          </a:p>
          <a:p>
            <a:r>
              <a:rPr lang="es-CO" sz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Crean nuevas versiones</a:t>
            </a:r>
          </a:p>
        </p:txBody>
      </p:sp>
    </p:spTree>
    <p:extLst>
      <p:ext uri="{BB962C8B-B14F-4D97-AF65-F5344CB8AC3E}">
        <p14:creationId xmlns:p14="http://schemas.microsoft.com/office/powerpoint/2010/main" val="212828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Entidades gobernadas en API Manager</a:t>
            </a:r>
            <a:endParaRPr lang="es-CO" dirty="0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43" y="654050"/>
            <a:ext cx="3529563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19175" y="3164920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Quattrocento Sans" panose="020B0502050000020003" pitchFamily="34" charset="0"/>
                <a:ea typeface="Tahoma" panose="020B0604030504040204" pitchFamily="34" charset="0"/>
                <a:cs typeface="Tahoma" panose="020B0604030504040204" pitchFamily="34" charset="0"/>
              </a:rPr>
              <a:t>Catálogos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092835" y="3486627"/>
            <a:ext cx="1155190" cy="180498"/>
          </a:xfrm>
          <a:prstGeom prst="straightConnector1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092835" y="3019425"/>
            <a:ext cx="1155190" cy="188357"/>
          </a:xfrm>
          <a:prstGeom prst="straightConnector1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253686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APIs &amp; Productos</a:t>
            </a:r>
            <a:endParaRPr lang="es-CO" dirty="0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788" y="746117"/>
            <a:ext cx="5313106" cy="3938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474839" y="1526458"/>
            <a:ext cx="3620729" cy="2190136"/>
          </a:xfrm>
          <a:prstGeom prst="roundRect">
            <a:avLst>
              <a:gd name="adj" fmla="val 7372"/>
            </a:avLst>
          </a:prstGeom>
          <a:solidFill>
            <a:srgbClr val="A6F785">
              <a:alpha val="20000"/>
            </a:srgbClr>
          </a:solidFill>
          <a:ln>
            <a:solidFill>
              <a:srgbClr val="92D050"/>
            </a:solidFill>
          </a:ln>
        </p:spPr>
        <p:txBody>
          <a:bodyPr rtlCol="0" anchor="ctr">
            <a:noAutofit/>
          </a:bodyPr>
          <a:lstStyle/>
          <a:p>
            <a:pPr algn="l"/>
            <a:r>
              <a:rPr lang="es-CO" sz="2000" dirty="0" smtClean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APIs</a:t>
            </a:r>
            <a:endParaRPr lang="es-CO" sz="2000" dirty="0">
              <a:solidFill>
                <a:schemeClr val="accent3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84903" y="3775586"/>
            <a:ext cx="3347884" cy="789039"/>
          </a:xfrm>
          <a:prstGeom prst="roundRect">
            <a:avLst>
              <a:gd name="adj" fmla="val 7372"/>
            </a:avLst>
          </a:prstGeom>
          <a:solidFill>
            <a:schemeClr val="accent2">
              <a:lumMod val="60000"/>
              <a:lumOff val="40000"/>
              <a:alpha val="2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rtlCol="0" anchor="ctr">
            <a:noAutofit/>
          </a:bodyPr>
          <a:lstStyle/>
          <a:p>
            <a:pPr algn="l"/>
            <a:r>
              <a:rPr lang="es-CO" sz="2000" dirty="0" smtClean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Productos</a:t>
            </a:r>
            <a:endParaRPr lang="es-CO" sz="2000" dirty="0">
              <a:solidFill>
                <a:schemeClr val="accent3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09" y="1687546"/>
            <a:ext cx="298592" cy="41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834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Definición API</a:t>
            </a:r>
            <a:endParaRPr lang="es-CO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626" y="654050"/>
            <a:ext cx="6232847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473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Definición Producto</a:t>
            </a:r>
            <a:endParaRPr lang="es-CO" dirty="0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551" y="661424"/>
            <a:ext cx="5788997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304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API Developer Portal</a:t>
            </a:r>
            <a:endParaRPr lang="es-CO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829" y="654050"/>
            <a:ext cx="6150441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638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 smtClean="0"/>
              <a:t>Flujo Desarrollo API</a:t>
            </a:r>
            <a:endParaRPr lang="es-CO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3704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471" y="654050"/>
            <a:ext cx="7239157" cy="415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797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2573853" y="911578"/>
            <a:ext cx="2982397" cy="31964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ctr">
            <a:noAutofit/>
          </a:bodyPr>
          <a:lstStyle/>
          <a:p>
            <a:pPr algn="l"/>
            <a:endParaRPr lang="es-CO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11267" y="901700"/>
            <a:ext cx="1577833" cy="3196409"/>
            <a:chOff x="595854" y="3556000"/>
            <a:chExt cx="1346200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2" name="Rectangle 11"/>
            <p:cNvSpPr/>
            <p:nvPr/>
          </p:nvSpPr>
          <p:spPr>
            <a:xfrm>
              <a:off x="595854" y="3556000"/>
              <a:ext cx="1346200" cy="369332"/>
            </a:xfrm>
            <a:prstGeom prst="rect">
              <a:avLst/>
            </a:prstGeom>
            <a:grpFill/>
            <a:ln w="3175">
              <a:solidFill>
                <a:schemeClr val="accent4">
                  <a:lumMod val="75000"/>
                </a:schemeClr>
              </a:solidFill>
            </a:ln>
          </p:spPr>
          <p:txBody>
            <a:bodyPr rtlCol="0" anchor="t">
              <a:noAutofit/>
            </a:bodyPr>
            <a:lstStyle/>
            <a:p>
              <a:pPr algn="l"/>
              <a:r>
                <a:rPr lang="es-CO" sz="11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Draft</a:t>
              </a:r>
              <a:endParaRPr lang="es-CO" sz="11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66799" y="3579448"/>
              <a:ext cx="840239" cy="40995"/>
            </a:xfrm>
            <a:prstGeom prst="rect">
              <a:avLst/>
            </a:prstGeom>
            <a:grpFill/>
          </p:spPr>
          <p:txBody>
            <a:bodyPr wrap="square" rtlCol="0" anchor="t">
              <a:spAutoFit/>
            </a:bodyPr>
            <a:lstStyle/>
            <a:p>
              <a:pPr marL="171450" indent="-171450" algn="l">
                <a:buFont typeface="Wingdings" panose="05000000000000000000" pitchFamily="2" charset="2"/>
                <a:buChar char="§"/>
              </a:pPr>
              <a:r>
                <a:rPr lang="es-CO" sz="9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Productos</a:t>
              </a:r>
            </a:p>
            <a:p>
              <a:pPr marL="171450" indent="-171450" algn="l">
                <a:buFont typeface="Wingdings" panose="05000000000000000000" pitchFamily="2" charset="2"/>
                <a:buChar char="§"/>
              </a:pPr>
              <a:r>
                <a:rPr lang="es-CO" sz="9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APIs</a:t>
              </a: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Stage</a:t>
            </a:r>
            <a:r>
              <a:rPr lang="es-CO" dirty="0" smtClean="0"/>
              <a:t> y Publicación</a:t>
            </a:r>
            <a:endParaRPr lang="es-CO" dirty="0"/>
          </a:p>
        </p:txBody>
      </p:sp>
      <p:grpSp>
        <p:nvGrpSpPr>
          <p:cNvPr id="3" name="Group 2"/>
          <p:cNvGrpSpPr/>
          <p:nvPr/>
        </p:nvGrpSpPr>
        <p:grpSpPr>
          <a:xfrm>
            <a:off x="406121" y="1945175"/>
            <a:ext cx="467986" cy="644525"/>
            <a:chOff x="449732" y="1892300"/>
            <a:chExt cx="467986" cy="64452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732" y="1892300"/>
              <a:ext cx="292244" cy="3941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126" y="1975749"/>
              <a:ext cx="298592" cy="4118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128" y="2152650"/>
              <a:ext cx="288131" cy="384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TextBox 7"/>
          <p:cNvSpPr txBox="1"/>
          <p:nvPr/>
        </p:nvSpPr>
        <p:spPr>
          <a:xfrm>
            <a:off x="67656" y="2554775"/>
            <a:ext cx="108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Desarrolladores API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162745" y="1714343"/>
            <a:ext cx="544817" cy="230832"/>
            <a:chOff x="1189782" y="1505451"/>
            <a:chExt cx="544817" cy="230832"/>
          </a:xfrm>
        </p:grpSpPr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9782" y="1505744"/>
              <a:ext cx="220661" cy="220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1325513" y="1505451"/>
              <a:ext cx="4090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O" sz="9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bel" panose="02000506030000020004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API 1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162745" y="2046126"/>
            <a:ext cx="544817" cy="230832"/>
            <a:chOff x="1189782" y="1505451"/>
            <a:chExt cx="544817" cy="230832"/>
          </a:xfrm>
        </p:grpSpPr>
        <p:pic>
          <p:nvPicPr>
            <p:cNvPr id="20" name="Picture 7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9782" y="1505744"/>
              <a:ext cx="220661" cy="220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1325513" y="1505451"/>
              <a:ext cx="4090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O" sz="9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bel" panose="02000506030000020004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API 2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162745" y="2377909"/>
            <a:ext cx="544817" cy="230832"/>
            <a:chOff x="1189782" y="1505451"/>
            <a:chExt cx="544817" cy="230832"/>
          </a:xfrm>
        </p:grpSpPr>
        <p:pic>
          <p:nvPicPr>
            <p:cNvPr id="23" name="Picture 7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9782" y="1505744"/>
              <a:ext cx="220661" cy="220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1325513" y="1505451"/>
              <a:ext cx="4090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O" sz="9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bel" panose="02000506030000020004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API 3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162745" y="2709692"/>
            <a:ext cx="568863" cy="230832"/>
            <a:chOff x="1189782" y="1505451"/>
            <a:chExt cx="568863" cy="230832"/>
          </a:xfrm>
        </p:grpSpPr>
        <p:pic>
          <p:nvPicPr>
            <p:cNvPr id="26" name="Picture 7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9782" y="1505744"/>
              <a:ext cx="220661" cy="220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1325513" y="1505451"/>
              <a:ext cx="43313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O" sz="9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bel" panose="02000506030000020004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API …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162745" y="3041475"/>
            <a:ext cx="544817" cy="230832"/>
            <a:chOff x="1189782" y="1505451"/>
            <a:chExt cx="544817" cy="230832"/>
          </a:xfrm>
        </p:grpSpPr>
        <p:pic>
          <p:nvPicPr>
            <p:cNvPr id="29" name="Picture 7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9782" y="1505744"/>
              <a:ext cx="220661" cy="220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1325513" y="1505451"/>
              <a:ext cx="4090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O" sz="9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bel" panose="02000506030000020004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API n</a:t>
              </a:r>
            </a:p>
          </p:txBody>
        </p:sp>
      </p:grp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030" y="1168885"/>
            <a:ext cx="240765" cy="34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3522125" y="1537579"/>
            <a:ext cx="10858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Administrador</a:t>
            </a:r>
          </a:p>
          <a:p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</a:t>
            </a:r>
          </a:p>
          <a:p>
            <a:endParaRPr lang="es-CO" sz="7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522125" y="2547589"/>
            <a:ext cx="10858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Administrador</a:t>
            </a:r>
          </a:p>
          <a:p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</a:t>
            </a:r>
          </a:p>
          <a:p>
            <a:endParaRPr lang="es-CO" sz="7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22125" y="3635108"/>
            <a:ext cx="10858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Administrador</a:t>
            </a:r>
          </a:p>
          <a:p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</a:t>
            </a:r>
          </a:p>
          <a:p>
            <a:endParaRPr lang="es-CO" sz="7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644" y="2215549"/>
            <a:ext cx="25512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228" y="3271923"/>
            <a:ext cx="284365" cy="36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" name="Straight Arrow Connector 16"/>
          <p:cNvCxnSpPr/>
          <p:nvPr/>
        </p:nvCxnSpPr>
        <p:spPr>
          <a:xfrm>
            <a:off x="4342983" y="1402085"/>
            <a:ext cx="298450" cy="0"/>
          </a:xfrm>
          <a:prstGeom prst="straightConnector1">
            <a:avLst/>
          </a:prstGeom>
          <a:ln w="317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8" name="TextBox 17"/>
          <p:cNvSpPr txBox="1"/>
          <p:nvPr/>
        </p:nvSpPr>
        <p:spPr>
          <a:xfrm>
            <a:off x="1470931" y="1496397"/>
            <a:ext cx="4363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900" dirty="0" err="1" smtClean="0">
                <a:latin typeface="Abel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stage</a:t>
            </a:r>
            <a:endParaRPr lang="es-CO" sz="900" dirty="0" smtClean="0">
              <a:latin typeface="Abel" panose="0200050603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342983" y="2599356"/>
            <a:ext cx="298450" cy="0"/>
          </a:xfrm>
          <a:prstGeom prst="straightConnector1">
            <a:avLst/>
          </a:prstGeom>
          <a:ln w="317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57" name="TextBox 56"/>
          <p:cNvSpPr txBox="1"/>
          <p:nvPr/>
        </p:nvSpPr>
        <p:spPr>
          <a:xfrm>
            <a:off x="1470931" y="1868326"/>
            <a:ext cx="4363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900" dirty="0" err="1" smtClean="0">
                <a:latin typeface="Abel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stage</a:t>
            </a:r>
            <a:endParaRPr lang="es-CO" sz="900" dirty="0" smtClean="0">
              <a:latin typeface="Abel" panose="0200050603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4342983" y="3721254"/>
            <a:ext cx="298450" cy="0"/>
          </a:xfrm>
          <a:prstGeom prst="straightConnector1">
            <a:avLst/>
          </a:prstGeom>
          <a:ln w="317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59" name="TextBox 58"/>
          <p:cNvSpPr txBox="1"/>
          <p:nvPr/>
        </p:nvSpPr>
        <p:spPr>
          <a:xfrm>
            <a:off x="1470931" y="3222176"/>
            <a:ext cx="4363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900" dirty="0" err="1" smtClean="0">
                <a:latin typeface="Abel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stage</a:t>
            </a:r>
            <a:endParaRPr lang="es-CO" sz="900" dirty="0" smtClean="0">
              <a:latin typeface="Abel" panose="0200050603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5071838" y="1386352"/>
            <a:ext cx="757462" cy="0"/>
          </a:xfrm>
          <a:prstGeom prst="straightConnector1">
            <a:avLst/>
          </a:prstGeom>
          <a:ln w="317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61" name="TextBox 60"/>
          <p:cNvSpPr txBox="1"/>
          <p:nvPr/>
        </p:nvSpPr>
        <p:spPr>
          <a:xfrm>
            <a:off x="4933950" y="1187217"/>
            <a:ext cx="5004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900" dirty="0" err="1" smtClean="0">
                <a:latin typeface="Abel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publish</a:t>
            </a:r>
            <a:endParaRPr lang="es-CO" sz="900" dirty="0" smtClean="0">
              <a:latin typeface="Abel" panose="0200050603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5071838" y="2583623"/>
            <a:ext cx="757462" cy="0"/>
          </a:xfrm>
          <a:prstGeom prst="straightConnector1">
            <a:avLst/>
          </a:prstGeom>
          <a:ln w="317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63" name="TextBox 62"/>
          <p:cNvSpPr txBox="1"/>
          <p:nvPr/>
        </p:nvSpPr>
        <p:spPr>
          <a:xfrm>
            <a:off x="4933950" y="2384488"/>
            <a:ext cx="5004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900" dirty="0" err="1">
                <a:latin typeface="Abel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publish</a:t>
            </a:r>
            <a:endParaRPr lang="es-CO" sz="900" dirty="0" smtClean="0">
              <a:latin typeface="Abel" panose="0200050603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64" name="Straight Arrow Connector 63"/>
          <p:cNvCxnSpPr/>
          <p:nvPr/>
        </p:nvCxnSpPr>
        <p:spPr>
          <a:xfrm flipV="1">
            <a:off x="5071838" y="3684312"/>
            <a:ext cx="757462" cy="21210"/>
          </a:xfrm>
          <a:prstGeom prst="straightConnector1">
            <a:avLst/>
          </a:prstGeom>
          <a:ln w="317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65" name="TextBox 64"/>
          <p:cNvSpPr txBox="1"/>
          <p:nvPr/>
        </p:nvSpPr>
        <p:spPr>
          <a:xfrm>
            <a:off x="4933950" y="3506386"/>
            <a:ext cx="5004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900" dirty="0" err="1">
                <a:latin typeface="Abel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publish</a:t>
            </a:r>
            <a:endParaRPr lang="es-CO" sz="900" dirty="0" smtClean="0">
              <a:latin typeface="Abel" panose="0200050603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66" name="Straight Arrow Connector 65"/>
          <p:cNvCxnSpPr>
            <a:endCxn id="11" idx="0"/>
          </p:cNvCxnSpPr>
          <p:nvPr/>
        </p:nvCxnSpPr>
        <p:spPr>
          <a:xfrm flipH="1">
            <a:off x="1503019" y="1386352"/>
            <a:ext cx="1373532" cy="327991"/>
          </a:xfrm>
          <a:prstGeom prst="straightConnector1">
            <a:avLst/>
          </a:prstGeom>
          <a:ln w="3175">
            <a:solidFill>
              <a:srgbClr val="7F98D7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67" name="TextBox 66"/>
          <p:cNvSpPr txBox="1"/>
          <p:nvPr/>
        </p:nvSpPr>
        <p:spPr>
          <a:xfrm>
            <a:off x="413822" y="1557142"/>
            <a:ext cx="7489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900" dirty="0" err="1">
                <a:latin typeface="Abel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  <a:r>
              <a:rPr lang="es-CO" sz="900" dirty="0" err="1" smtClean="0">
                <a:latin typeface="Abel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evelopment</a:t>
            </a:r>
            <a:endParaRPr lang="es-CO" sz="900" dirty="0" smtClean="0">
              <a:latin typeface="Abel" panose="0200050603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862699" y="2161542"/>
            <a:ext cx="298450" cy="0"/>
          </a:xfrm>
          <a:prstGeom prst="straightConnector1">
            <a:avLst/>
          </a:prstGeom>
          <a:ln w="317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862699" y="2475522"/>
            <a:ext cx="298450" cy="0"/>
          </a:xfrm>
          <a:prstGeom prst="straightConnector1">
            <a:avLst/>
          </a:prstGeom>
          <a:ln w="317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862699" y="2825108"/>
            <a:ext cx="298450" cy="0"/>
          </a:xfrm>
          <a:prstGeom prst="straightConnector1">
            <a:avLst/>
          </a:prstGeom>
          <a:ln w="317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862699" y="3145106"/>
            <a:ext cx="298450" cy="0"/>
          </a:xfrm>
          <a:prstGeom prst="straightConnector1">
            <a:avLst/>
          </a:prstGeom>
          <a:ln w="317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6" name="Straight Arrow Connector 75"/>
          <p:cNvCxnSpPr/>
          <p:nvPr/>
        </p:nvCxnSpPr>
        <p:spPr>
          <a:xfrm flipH="1">
            <a:off x="1515042" y="1493364"/>
            <a:ext cx="1361509" cy="863251"/>
          </a:xfrm>
          <a:prstGeom prst="straightConnector1">
            <a:avLst/>
          </a:prstGeom>
          <a:ln w="3175">
            <a:solidFill>
              <a:srgbClr val="7F98D7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1515043" y="1649877"/>
            <a:ext cx="1361508" cy="1094384"/>
          </a:xfrm>
          <a:prstGeom prst="straightConnector1">
            <a:avLst/>
          </a:prstGeom>
          <a:ln w="3175">
            <a:solidFill>
              <a:srgbClr val="7F98D7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83" name="Straight Arrow Connector 82"/>
          <p:cNvCxnSpPr>
            <a:endCxn id="11" idx="0"/>
          </p:cNvCxnSpPr>
          <p:nvPr/>
        </p:nvCxnSpPr>
        <p:spPr>
          <a:xfrm flipH="1" flipV="1">
            <a:off x="1503019" y="1714343"/>
            <a:ext cx="1373532" cy="538798"/>
          </a:xfrm>
          <a:prstGeom prst="straightConnector1">
            <a:avLst/>
          </a:prstGeom>
          <a:ln w="3175">
            <a:solidFill>
              <a:srgbClr val="7F98D7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84" name="Straight Arrow Connector 83"/>
          <p:cNvCxnSpPr>
            <a:endCxn id="21" idx="0"/>
          </p:cNvCxnSpPr>
          <p:nvPr/>
        </p:nvCxnSpPr>
        <p:spPr>
          <a:xfrm flipH="1" flipV="1">
            <a:off x="1503019" y="2046126"/>
            <a:ext cx="1373534" cy="314028"/>
          </a:xfrm>
          <a:prstGeom prst="straightConnector1">
            <a:avLst/>
          </a:prstGeom>
          <a:ln w="3175">
            <a:solidFill>
              <a:srgbClr val="7F98D7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85" name="Straight Arrow Connector 84"/>
          <p:cNvCxnSpPr>
            <a:endCxn id="24" idx="0"/>
          </p:cNvCxnSpPr>
          <p:nvPr/>
        </p:nvCxnSpPr>
        <p:spPr>
          <a:xfrm flipH="1" flipV="1">
            <a:off x="1503019" y="2377909"/>
            <a:ext cx="1373532" cy="138758"/>
          </a:xfrm>
          <a:prstGeom prst="straightConnector1">
            <a:avLst/>
          </a:prstGeom>
          <a:ln w="3175">
            <a:solidFill>
              <a:srgbClr val="7F98D7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93" name="Straight Arrow Connector 92"/>
          <p:cNvCxnSpPr>
            <a:endCxn id="24" idx="0"/>
          </p:cNvCxnSpPr>
          <p:nvPr/>
        </p:nvCxnSpPr>
        <p:spPr>
          <a:xfrm flipH="1" flipV="1">
            <a:off x="1503019" y="2377909"/>
            <a:ext cx="1373532" cy="1106267"/>
          </a:xfrm>
          <a:prstGeom prst="straightConnector1">
            <a:avLst/>
          </a:prstGeom>
          <a:ln w="3175">
            <a:solidFill>
              <a:srgbClr val="7F98D7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94" name="Straight Arrow Connector 93"/>
          <p:cNvCxnSpPr>
            <a:endCxn id="30" idx="2"/>
          </p:cNvCxnSpPr>
          <p:nvPr/>
        </p:nvCxnSpPr>
        <p:spPr>
          <a:xfrm flipH="1" flipV="1">
            <a:off x="1503019" y="3272307"/>
            <a:ext cx="1373534" cy="318882"/>
          </a:xfrm>
          <a:prstGeom prst="straightConnector1">
            <a:avLst/>
          </a:prstGeom>
          <a:ln w="3175">
            <a:solidFill>
              <a:srgbClr val="7F98D7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89" name="Rectangle 88"/>
          <p:cNvSpPr/>
          <p:nvPr/>
        </p:nvSpPr>
        <p:spPr>
          <a:xfrm>
            <a:off x="3694836" y="4107987"/>
            <a:ext cx="6591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el" panose="02000506030000020004" pitchFamily="2" charset="0"/>
              </a:rPr>
              <a:t>Catálogo</a:t>
            </a:r>
            <a:endParaRPr lang="es-CO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el" panose="02000506030000020004" pitchFamily="2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5990153" y="911578"/>
            <a:ext cx="2372797" cy="3196409"/>
          </a:xfrm>
          <a:prstGeom prst="rect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ctr">
            <a:noAutofit/>
          </a:bodyPr>
          <a:lstStyle/>
          <a:p>
            <a:pPr algn="l"/>
            <a:endParaRPr lang="es-CO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6046251" y="1122826"/>
            <a:ext cx="1130300" cy="2744323"/>
          </a:xfrm>
          <a:prstGeom prst="rect">
            <a:avLst/>
          </a:prstGeom>
          <a:solidFill>
            <a:srgbClr val="FFE389"/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l"/>
            <a:r>
              <a:rPr lang="es-CO" sz="9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Developer</a:t>
            </a:r>
            <a:endParaRPr lang="es-CO" sz="11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s-CO" sz="11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Portal</a:t>
            </a:r>
            <a:endParaRPr lang="es-CO" sz="11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37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611" y="1456372"/>
            <a:ext cx="293453" cy="362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8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284" y="1856829"/>
            <a:ext cx="293453" cy="410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9" name="Picture 13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611" y="2534870"/>
            <a:ext cx="311150" cy="392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610" y="3195214"/>
            <a:ext cx="293453" cy="35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5" name="Rectangle 114"/>
          <p:cNvSpPr/>
          <p:nvPr/>
        </p:nvSpPr>
        <p:spPr>
          <a:xfrm>
            <a:off x="6191250" y="1555573"/>
            <a:ext cx="812800" cy="428169"/>
          </a:xfrm>
          <a:prstGeom prst="rect">
            <a:avLst/>
          </a:prstGeom>
          <a:solidFill>
            <a:srgbClr val="FFABAB"/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ctr">
            <a:noAutofit/>
          </a:bodyPr>
          <a:lstStyle/>
          <a:p>
            <a:pPr algn="l"/>
            <a:r>
              <a:rPr lang="es-CO" sz="6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Productos</a:t>
            </a:r>
            <a:endParaRPr lang="es-CO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s-CO" sz="9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APIs Pagos </a:t>
            </a:r>
            <a:endParaRPr lang="es-CO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6191250" y="2088498"/>
            <a:ext cx="812800" cy="428169"/>
          </a:xfrm>
          <a:prstGeom prst="rect">
            <a:avLst/>
          </a:prstGeom>
          <a:solidFill>
            <a:srgbClr val="FFABAB"/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ctr">
            <a:noAutofit/>
          </a:bodyPr>
          <a:lstStyle/>
          <a:p>
            <a:pPr algn="l"/>
            <a:r>
              <a:rPr lang="es-CO" sz="6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Productos</a:t>
            </a:r>
            <a:endParaRPr lang="es-CO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s-CO" sz="9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APIs Comercio</a:t>
            </a:r>
            <a:endParaRPr lang="es-CO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6191250" y="2817363"/>
            <a:ext cx="812800" cy="428169"/>
          </a:xfrm>
          <a:prstGeom prst="rect">
            <a:avLst/>
          </a:prstGeom>
          <a:solidFill>
            <a:srgbClr val="FFABAB"/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ctr">
            <a:noAutofit/>
          </a:bodyPr>
          <a:lstStyle/>
          <a:p>
            <a:pPr algn="l"/>
            <a:r>
              <a:rPr lang="es-CO" sz="6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Productos</a:t>
            </a:r>
            <a:endParaRPr lang="es-CO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s-CO" sz="9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APIs XYZ</a:t>
            </a:r>
            <a:endParaRPr lang="es-CO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41" name="TextBox 1040"/>
          <p:cNvSpPr txBox="1"/>
          <p:nvPr/>
        </p:nvSpPr>
        <p:spPr>
          <a:xfrm>
            <a:off x="6127750" y="2487432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10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7293326" y="3578564"/>
            <a:ext cx="9653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10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el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APP </a:t>
            </a:r>
            <a:r>
              <a:rPr lang="es-CO" sz="105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el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developers</a:t>
            </a:r>
            <a:endParaRPr lang="es-CO" sz="105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el" panose="0200050603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42" name="Rectangle 1041"/>
          <p:cNvSpPr/>
          <p:nvPr/>
        </p:nvSpPr>
        <p:spPr>
          <a:xfrm>
            <a:off x="7366000" y="1231900"/>
            <a:ext cx="863600" cy="1152588"/>
          </a:xfrm>
          <a:prstGeom prst="rect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l"/>
            <a:r>
              <a:rPr lang="es-CO" sz="9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el" panose="02000506030000020004" pitchFamily="2" charset="0"/>
              </a:rPr>
              <a:t>Comercio</a:t>
            </a:r>
            <a:endParaRPr lang="es-CO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el" panose="02000506030000020004" pitchFamily="2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7309558" y="2180561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el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APP </a:t>
            </a:r>
            <a:r>
              <a:rPr lang="es-CO" sz="9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el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Org</a:t>
            </a:r>
            <a:endParaRPr lang="es-CO" sz="9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el" panose="0200050603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7366000" y="2447287"/>
            <a:ext cx="863600" cy="535059"/>
          </a:xfrm>
          <a:prstGeom prst="rect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l"/>
            <a:r>
              <a:rPr lang="es-CO" sz="9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el" panose="02000506030000020004" pitchFamily="2" charset="0"/>
              </a:rPr>
              <a:t>Comercio</a:t>
            </a:r>
            <a:endParaRPr lang="es-CO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el" panose="02000506030000020004" pitchFamily="2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7366000" y="3041360"/>
            <a:ext cx="863600" cy="535059"/>
          </a:xfrm>
          <a:prstGeom prst="rect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l"/>
            <a:r>
              <a:rPr lang="es-CO" sz="9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el" panose="02000506030000020004" pitchFamily="2" charset="0"/>
              </a:rPr>
              <a:t>Comercio</a:t>
            </a:r>
            <a:endParaRPr lang="es-CO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el" panose="02000506030000020004" pitchFamily="2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70" y="3654017"/>
            <a:ext cx="1163873" cy="830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5" name="Straight Arrow Connector 74"/>
          <p:cNvCxnSpPr/>
          <p:nvPr/>
        </p:nvCxnSpPr>
        <p:spPr>
          <a:xfrm>
            <a:off x="5485662" y="3694917"/>
            <a:ext cx="0" cy="779245"/>
          </a:xfrm>
          <a:prstGeom prst="straightConnector1">
            <a:avLst/>
          </a:prstGeom>
          <a:ln w="317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grpSp>
        <p:nvGrpSpPr>
          <p:cNvPr id="79" name="Group 78"/>
          <p:cNvGrpSpPr/>
          <p:nvPr/>
        </p:nvGrpSpPr>
        <p:grpSpPr>
          <a:xfrm>
            <a:off x="4808558" y="4429400"/>
            <a:ext cx="1319191" cy="515625"/>
            <a:chOff x="5888411" y="3376613"/>
            <a:chExt cx="2522164" cy="1368469"/>
          </a:xfrm>
        </p:grpSpPr>
        <p:pic>
          <p:nvPicPr>
            <p:cNvPr id="80" name="Picture 2" descr="C:\Users\mtorres\Pictures\DataPower_IDG.PN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5888411" y="3376613"/>
              <a:ext cx="2522164" cy="1189430"/>
            </a:xfrm>
            <a:prstGeom prst="rect">
              <a:avLst/>
            </a:prstGeom>
            <a:noFill/>
          </p:spPr>
        </p:pic>
        <p:sp>
          <p:nvSpPr>
            <p:cNvPr id="81" name="TextBox 80"/>
            <p:cNvSpPr txBox="1"/>
            <p:nvPr/>
          </p:nvSpPr>
          <p:spPr>
            <a:xfrm>
              <a:off x="6128148" y="4254978"/>
              <a:ext cx="1934491" cy="490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O" sz="600" dirty="0" err="1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Datapower</a:t>
              </a:r>
              <a:r>
                <a:rPr lang="es-CO" sz="6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API Gateway</a:t>
              </a:r>
            </a:p>
          </p:txBody>
        </p:sp>
      </p:grpSp>
      <p:cxnSp>
        <p:nvCxnSpPr>
          <p:cNvPr id="82" name="Straight Arrow Connector 81"/>
          <p:cNvCxnSpPr/>
          <p:nvPr/>
        </p:nvCxnSpPr>
        <p:spPr>
          <a:xfrm>
            <a:off x="5593846" y="2583623"/>
            <a:ext cx="0" cy="1901144"/>
          </a:xfrm>
          <a:prstGeom prst="straightConnector1">
            <a:avLst/>
          </a:prstGeom>
          <a:ln w="317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5702029" y="1386352"/>
            <a:ext cx="0" cy="3098415"/>
          </a:xfrm>
          <a:prstGeom prst="straightConnector1">
            <a:avLst/>
          </a:prstGeom>
          <a:ln w="317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409857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 smtClean="0"/>
              <a:t>Contexto</a:t>
            </a:r>
            <a:br>
              <a:rPr lang="es-CO" dirty="0" smtClean="0"/>
            </a:br>
            <a:r>
              <a:rPr lang="es-CO" dirty="0" err="1" smtClean="0"/>
              <a:t>APIConnect</a:t>
            </a:r>
            <a:endParaRPr lang="es-CO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9039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2573853" y="911578"/>
            <a:ext cx="2982397" cy="10335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ctr">
            <a:noAutofit/>
          </a:bodyPr>
          <a:lstStyle/>
          <a:p>
            <a:pPr algn="l"/>
            <a:endParaRPr lang="es-CO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573853" y="1995022"/>
            <a:ext cx="2982397" cy="10335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ctr">
            <a:noAutofit/>
          </a:bodyPr>
          <a:lstStyle/>
          <a:p>
            <a:pPr algn="l"/>
            <a:endParaRPr lang="es-CO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573853" y="3074390"/>
            <a:ext cx="2982397" cy="10335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ctr">
            <a:noAutofit/>
          </a:bodyPr>
          <a:lstStyle/>
          <a:p>
            <a:pPr algn="l"/>
            <a:endParaRPr lang="es-CO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11267" y="901700"/>
            <a:ext cx="1577833" cy="3196409"/>
            <a:chOff x="595854" y="3556000"/>
            <a:chExt cx="1346200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2" name="Rectangle 11"/>
            <p:cNvSpPr/>
            <p:nvPr/>
          </p:nvSpPr>
          <p:spPr>
            <a:xfrm>
              <a:off x="595854" y="3556000"/>
              <a:ext cx="1346200" cy="369332"/>
            </a:xfrm>
            <a:prstGeom prst="rect">
              <a:avLst/>
            </a:prstGeom>
            <a:grpFill/>
            <a:ln w="3175">
              <a:solidFill>
                <a:schemeClr val="accent4">
                  <a:lumMod val="75000"/>
                </a:schemeClr>
              </a:solidFill>
            </a:ln>
          </p:spPr>
          <p:txBody>
            <a:bodyPr rtlCol="0" anchor="t">
              <a:noAutofit/>
            </a:bodyPr>
            <a:lstStyle/>
            <a:p>
              <a:pPr algn="l"/>
              <a:r>
                <a:rPr lang="es-CO" sz="11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Draft</a:t>
              </a:r>
              <a:endParaRPr lang="es-CO" sz="11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66799" y="3579448"/>
              <a:ext cx="840239" cy="40995"/>
            </a:xfrm>
            <a:prstGeom prst="rect">
              <a:avLst/>
            </a:prstGeom>
            <a:grpFill/>
          </p:spPr>
          <p:txBody>
            <a:bodyPr wrap="square" rtlCol="0" anchor="t">
              <a:spAutoFit/>
            </a:bodyPr>
            <a:lstStyle/>
            <a:p>
              <a:pPr marL="171450" indent="-171450" algn="l">
                <a:buFont typeface="Wingdings" panose="05000000000000000000" pitchFamily="2" charset="2"/>
                <a:buChar char="§"/>
              </a:pPr>
              <a:r>
                <a:rPr lang="es-CO" sz="9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Productos</a:t>
              </a:r>
            </a:p>
            <a:p>
              <a:pPr marL="171450" indent="-171450" algn="l">
                <a:buFont typeface="Wingdings" panose="05000000000000000000" pitchFamily="2" charset="2"/>
                <a:buChar char="§"/>
              </a:pPr>
              <a:r>
                <a:rPr lang="es-CO" sz="9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APIs</a:t>
              </a: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Sindicación de espacios</a:t>
            </a:r>
            <a:endParaRPr lang="es-CO" dirty="0"/>
          </a:p>
        </p:txBody>
      </p:sp>
      <p:sp>
        <p:nvSpPr>
          <p:cNvPr id="5" name="Rectangle 4"/>
          <p:cNvSpPr/>
          <p:nvPr/>
        </p:nvSpPr>
        <p:spPr>
          <a:xfrm>
            <a:off x="3803650" y="1122827"/>
            <a:ext cx="1130300" cy="5270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ctr">
            <a:noAutofit/>
          </a:bodyPr>
          <a:lstStyle/>
          <a:p>
            <a:pPr algn="l"/>
            <a:r>
              <a:rPr lang="es-CO" sz="9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Espacio</a:t>
            </a:r>
            <a:endParaRPr lang="es-CO" sz="11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s-CO" sz="11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APIs Pagos </a:t>
            </a:r>
            <a:endParaRPr lang="es-CO" sz="11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03650" y="2253141"/>
            <a:ext cx="1130300" cy="5270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ctr">
            <a:noAutofit/>
          </a:bodyPr>
          <a:lstStyle/>
          <a:p>
            <a:pPr algn="l"/>
            <a:r>
              <a:rPr lang="es-CO" sz="9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Espacio</a:t>
            </a:r>
          </a:p>
          <a:p>
            <a:pPr algn="l"/>
            <a:r>
              <a:rPr lang="es-CO" sz="11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APIs Comercios</a:t>
            </a:r>
            <a:endParaRPr lang="es-CO" sz="11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03650" y="3420787"/>
            <a:ext cx="1130300" cy="52705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ctr">
            <a:noAutofit/>
          </a:bodyPr>
          <a:lstStyle/>
          <a:p>
            <a:pPr algn="l"/>
            <a:r>
              <a:rPr lang="es-CO" sz="9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Espacio</a:t>
            </a:r>
          </a:p>
          <a:p>
            <a:pPr algn="l"/>
            <a:r>
              <a:rPr lang="es-CO" sz="11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APIs XYZ</a:t>
            </a:r>
            <a:endParaRPr lang="es-CO" sz="11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06121" y="1945175"/>
            <a:ext cx="467986" cy="644525"/>
            <a:chOff x="449732" y="1892300"/>
            <a:chExt cx="467986" cy="64452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732" y="1892300"/>
              <a:ext cx="292244" cy="3941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126" y="1975749"/>
              <a:ext cx="298592" cy="4118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128" y="2152650"/>
              <a:ext cx="288131" cy="384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TextBox 7"/>
          <p:cNvSpPr txBox="1"/>
          <p:nvPr/>
        </p:nvSpPr>
        <p:spPr>
          <a:xfrm>
            <a:off x="67656" y="2554775"/>
            <a:ext cx="108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Desarrolladores API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162745" y="1714343"/>
            <a:ext cx="544817" cy="230832"/>
            <a:chOff x="1189782" y="1505451"/>
            <a:chExt cx="544817" cy="230832"/>
          </a:xfrm>
        </p:grpSpPr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9782" y="1505744"/>
              <a:ext cx="220661" cy="220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1325513" y="1505451"/>
              <a:ext cx="4090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O" sz="9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bel" panose="02000506030000020004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API 1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162745" y="2046126"/>
            <a:ext cx="544817" cy="230832"/>
            <a:chOff x="1189782" y="1505451"/>
            <a:chExt cx="544817" cy="230832"/>
          </a:xfrm>
        </p:grpSpPr>
        <p:pic>
          <p:nvPicPr>
            <p:cNvPr id="20" name="Picture 7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9782" y="1505744"/>
              <a:ext cx="220661" cy="220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1325513" y="1505451"/>
              <a:ext cx="4090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O" sz="9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bel" panose="02000506030000020004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API 2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162745" y="2377909"/>
            <a:ext cx="544817" cy="230832"/>
            <a:chOff x="1189782" y="1505451"/>
            <a:chExt cx="544817" cy="230832"/>
          </a:xfrm>
        </p:grpSpPr>
        <p:pic>
          <p:nvPicPr>
            <p:cNvPr id="23" name="Picture 7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9782" y="1505744"/>
              <a:ext cx="220661" cy="220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1325513" y="1505451"/>
              <a:ext cx="4090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O" sz="9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bel" panose="02000506030000020004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API 3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162745" y="2709692"/>
            <a:ext cx="568863" cy="230832"/>
            <a:chOff x="1189782" y="1505451"/>
            <a:chExt cx="568863" cy="230832"/>
          </a:xfrm>
        </p:grpSpPr>
        <p:pic>
          <p:nvPicPr>
            <p:cNvPr id="26" name="Picture 7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9782" y="1505744"/>
              <a:ext cx="220661" cy="220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1325513" y="1505451"/>
              <a:ext cx="43313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O" sz="9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bel" panose="02000506030000020004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API …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162745" y="3041475"/>
            <a:ext cx="544817" cy="230832"/>
            <a:chOff x="1189782" y="1505451"/>
            <a:chExt cx="544817" cy="230832"/>
          </a:xfrm>
        </p:grpSpPr>
        <p:pic>
          <p:nvPicPr>
            <p:cNvPr id="29" name="Picture 7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9782" y="1505744"/>
              <a:ext cx="220661" cy="220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1325513" y="1505451"/>
              <a:ext cx="4090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O" sz="9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bel" panose="02000506030000020004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API n</a:t>
              </a:r>
            </a:p>
          </p:txBody>
        </p:sp>
      </p:grp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97" y="1153152"/>
            <a:ext cx="240765" cy="34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2573853" y="1465512"/>
            <a:ext cx="10858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Administrador</a:t>
            </a:r>
          </a:p>
          <a:p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</a:t>
            </a:r>
          </a:p>
          <a:p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Pagos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573853" y="2475522"/>
            <a:ext cx="10858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Administrador</a:t>
            </a:r>
          </a:p>
          <a:p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</a:t>
            </a:r>
          </a:p>
          <a:p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Comercios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573853" y="3563041"/>
            <a:ext cx="10858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Administrador</a:t>
            </a:r>
          </a:p>
          <a:p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</a:t>
            </a:r>
          </a:p>
          <a:p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Pagos</a:t>
            </a:r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011" y="2199816"/>
            <a:ext cx="25512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595" y="3256190"/>
            <a:ext cx="284365" cy="36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" name="Straight Arrow Connector 16"/>
          <p:cNvCxnSpPr/>
          <p:nvPr/>
        </p:nvCxnSpPr>
        <p:spPr>
          <a:xfrm>
            <a:off x="3435350" y="1386352"/>
            <a:ext cx="298450" cy="0"/>
          </a:xfrm>
          <a:prstGeom prst="straightConnector1">
            <a:avLst/>
          </a:prstGeom>
          <a:ln w="317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8" name="TextBox 17"/>
          <p:cNvSpPr txBox="1"/>
          <p:nvPr/>
        </p:nvSpPr>
        <p:spPr>
          <a:xfrm>
            <a:off x="1470931" y="1496397"/>
            <a:ext cx="4363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900" dirty="0" err="1" smtClean="0">
                <a:latin typeface="Abel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stage</a:t>
            </a:r>
            <a:endParaRPr lang="es-CO" sz="900" dirty="0" smtClean="0">
              <a:latin typeface="Abel" panose="0200050603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435350" y="2583623"/>
            <a:ext cx="298450" cy="0"/>
          </a:xfrm>
          <a:prstGeom prst="straightConnector1">
            <a:avLst/>
          </a:prstGeom>
          <a:ln w="317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57" name="TextBox 56"/>
          <p:cNvSpPr txBox="1"/>
          <p:nvPr/>
        </p:nvSpPr>
        <p:spPr>
          <a:xfrm>
            <a:off x="1470931" y="1868326"/>
            <a:ext cx="4363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900" dirty="0" err="1" smtClean="0">
                <a:latin typeface="Abel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stage</a:t>
            </a:r>
            <a:endParaRPr lang="es-CO" sz="900" dirty="0" smtClean="0">
              <a:latin typeface="Abel" panose="0200050603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3435350" y="3705521"/>
            <a:ext cx="298450" cy="0"/>
          </a:xfrm>
          <a:prstGeom prst="straightConnector1">
            <a:avLst/>
          </a:prstGeom>
          <a:ln w="317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59" name="TextBox 58"/>
          <p:cNvSpPr txBox="1"/>
          <p:nvPr/>
        </p:nvSpPr>
        <p:spPr>
          <a:xfrm>
            <a:off x="1470931" y="3222176"/>
            <a:ext cx="4363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900" dirty="0" err="1" smtClean="0">
                <a:latin typeface="Abel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stage</a:t>
            </a:r>
            <a:endParaRPr lang="es-CO" sz="900" dirty="0" smtClean="0">
              <a:latin typeface="Abel" panose="0200050603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5071838" y="1386352"/>
            <a:ext cx="757462" cy="0"/>
          </a:xfrm>
          <a:prstGeom prst="straightConnector1">
            <a:avLst/>
          </a:prstGeom>
          <a:ln w="317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61" name="TextBox 60"/>
          <p:cNvSpPr txBox="1"/>
          <p:nvPr/>
        </p:nvSpPr>
        <p:spPr>
          <a:xfrm>
            <a:off x="4933950" y="1187217"/>
            <a:ext cx="5004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900" dirty="0" err="1" smtClean="0">
                <a:latin typeface="Abel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publish</a:t>
            </a:r>
            <a:endParaRPr lang="es-CO" sz="900" dirty="0" smtClean="0">
              <a:latin typeface="Abel" panose="0200050603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5071838" y="2583623"/>
            <a:ext cx="757462" cy="0"/>
          </a:xfrm>
          <a:prstGeom prst="straightConnector1">
            <a:avLst/>
          </a:prstGeom>
          <a:ln w="317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63" name="TextBox 62"/>
          <p:cNvSpPr txBox="1"/>
          <p:nvPr/>
        </p:nvSpPr>
        <p:spPr>
          <a:xfrm>
            <a:off x="4933950" y="2384488"/>
            <a:ext cx="5004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900" dirty="0" err="1">
                <a:latin typeface="Abel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publish</a:t>
            </a:r>
            <a:endParaRPr lang="es-CO" sz="900" dirty="0" smtClean="0">
              <a:latin typeface="Abel" panose="0200050603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64" name="Straight Arrow Connector 63"/>
          <p:cNvCxnSpPr/>
          <p:nvPr/>
        </p:nvCxnSpPr>
        <p:spPr>
          <a:xfrm flipV="1">
            <a:off x="5071838" y="3684312"/>
            <a:ext cx="757462" cy="21210"/>
          </a:xfrm>
          <a:prstGeom prst="straightConnector1">
            <a:avLst/>
          </a:prstGeom>
          <a:ln w="317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65" name="TextBox 64"/>
          <p:cNvSpPr txBox="1"/>
          <p:nvPr/>
        </p:nvSpPr>
        <p:spPr>
          <a:xfrm>
            <a:off x="4933950" y="3506386"/>
            <a:ext cx="5004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900" dirty="0" err="1">
                <a:latin typeface="Abel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publish</a:t>
            </a:r>
            <a:endParaRPr lang="es-CO" sz="900" dirty="0" smtClean="0">
              <a:latin typeface="Abel" panose="0200050603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66" name="Straight Arrow Connector 65"/>
          <p:cNvCxnSpPr>
            <a:endCxn id="11" idx="0"/>
          </p:cNvCxnSpPr>
          <p:nvPr/>
        </p:nvCxnSpPr>
        <p:spPr>
          <a:xfrm flipH="1">
            <a:off x="1503019" y="1386352"/>
            <a:ext cx="1373532" cy="327991"/>
          </a:xfrm>
          <a:prstGeom prst="straightConnector1">
            <a:avLst/>
          </a:prstGeom>
          <a:ln w="3175">
            <a:solidFill>
              <a:srgbClr val="7F98D7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67" name="TextBox 66"/>
          <p:cNvSpPr txBox="1"/>
          <p:nvPr/>
        </p:nvSpPr>
        <p:spPr>
          <a:xfrm>
            <a:off x="413822" y="1557142"/>
            <a:ext cx="7489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900" dirty="0" err="1">
                <a:latin typeface="Abel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  <a:r>
              <a:rPr lang="es-CO" sz="900" dirty="0" err="1" smtClean="0">
                <a:latin typeface="Abel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evelopment</a:t>
            </a:r>
            <a:endParaRPr lang="es-CO" sz="900" dirty="0" smtClean="0">
              <a:latin typeface="Abel" panose="0200050603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862699" y="2161542"/>
            <a:ext cx="298450" cy="0"/>
          </a:xfrm>
          <a:prstGeom prst="straightConnector1">
            <a:avLst/>
          </a:prstGeom>
          <a:ln w="317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862699" y="2475522"/>
            <a:ext cx="298450" cy="0"/>
          </a:xfrm>
          <a:prstGeom prst="straightConnector1">
            <a:avLst/>
          </a:prstGeom>
          <a:ln w="317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862699" y="2825108"/>
            <a:ext cx="298450" cy="0"/>
          </a:xfrm>
          <a:prstGeom prst="straightConnector1">
            <a:avLst/>
          </a:prstGeom>
          <a:ln w="317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862699" y="3145106"/>
            <a:ext cx="298450" cy="0"/>
          </a:xfrm>
          <a:prstGeom prst="straightConnector1">
            <a:avLst/>
          </a:prstGeom>
          <a:ln w="317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6" name="Straight Arrow Connector 75"/>
          <p:cNvCxnSpPr/>
          <p:nvPr/>
        </p:nvCxnSpPr>
        <p:spPr>
          <a:xfrm flipH="1">
            <a:off x="1515042" y="1493364"/>
            <a:ext cx="1361509" cy="863251"/>
          </a:xfrm>
          <a:prstGeom prst="straightConnector1">
            <a:avLst/>
          </a:prstGeom>
          <a:ln w="3175">
            <a:solidFill>
              <a:srgbClr val="7F98D7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1515043" y="1649877"/>
            <a:ext cx="1361508" cy="1094384"/>
          </a:xfrm>
          <a:prstGeom prst="straightConnector1">
            <a:avLst/>
          </a:prstGeom>
          <a:ln w="3175">
            <a:solidFill>
              <a:srgbClr val="7F98D7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83" name="Straight Arrow Connector 82"/>
          <p:cNvCxnSpPr>
            <a:endCxn id="11" idx="0"/>
          </p:cNvCxnSpPr>
          <p:nvPr/>
        </p:nvCxnSpPr>
        <p:spPr>
          <a:xfrm flipH="1" flipV="1">
            <a:off x="1503019" y="1714343"/>
            <a:ext cx="1373532" cy="538798"/>
          </a:xfrm>
          <a:prstGeom prst="straightConnector1">
            <a:avLst/>
          </a:prstGeom>
          <a:ln w="3175">
            <a:solidFill>
              <a:srgbClr val="7F98D7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84" name="Straight Arrow Connector 83"/>
          <p:cNvCxnSpPr>
            <a:endCxn id="21" idx="0"/>
          </p:cNvCxnSpPr>
          <p:nvPr/>
        </p:nvCxnSpPr>
        <p:spPr>
          <a:xfrm flipH="1" flipV="1">
            <a:off x="1503019" y="2046126"/>
            <a:ext cx="1373534" cy="314028"/>
          </a:xfrm>
          <a:prstGeom prst="straightConnector1">
            <a:avLst/>
          </a:prstGeom>
          <a:ln w="3175">
            <a:solidFill>
              <a:srgbClr val="7F98D7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85" name="Straight Arrow Connector 84"/>
          <p:cNvCxnSpPr>
            <a:endCxn id="24" idx="0"/>
          </p:cNvCxnSpPr>
          <p:nvPr/>
        </p:nvCxnSpPr>
        <p:spPr>
          <a:xfrm flipH="1" flipV="1">
            <a:off x="1503019" y="2377909"/>
            <a:ext cx="1373532" cy="138758"/>
          </a:xfrm>
          <a:prstGeom prst="straightConnector1">
            <a:avLst/>
          </a:prstGeom>
          <a:ln w="3175">
            <a:solidFill>
              <a:srgbClr val="7F98D7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93" name="Straight Arrow Connector 92"/>
          <p:cNvCxnSpPr>
            <a:endCxn id="24" idx="0"/>
          </p:cNvCxnSpPr>
          <p:nvPr/>
        </p:nvCxnSpPr>
        <p:spPr>
          <a:xfrm flipH="1" flipV="1">
            <a:off x="1503019" y="2377909"/>
            <a:ext cx="1373532" cy="1106267"/>
          </a:xfrm>
          <a:prstGeom prst="straightConnector1">
            <a:avLst/>
          </a:prstGeom>
          <a:ln w="3175">
            <a:solidFill>
              <a:srgbClr val="7F98D7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94" name="Straight Arrow Connector 93"/>
          <p:cNvCxnSpPr>
            <a:endCxn id="30" idx="2"/>
          </p:cNvCxnSpPr>
          <p:nvPr/>
        </p:nvCxnSpPr>
        <p:spPr>
          <a:xfrm flipH="1" flipV="1">
            <a:off x="1503019" y="3272307"/>
            <a:ext cx="1373534" cy="318882"/>
          </a:xfrm>
          <a:prstGeom prst="straightConnector1">
            <a:avLst/>
          </a:prstGeom>
          <a:ln w="3175">
            <a:solidFill>
              <a:srgbClr val="7F98D7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89" name="Rectangle 88"/>
          <p:cNvSpPr/>
          <p:nvPr/>
        </p:nvSpPr>
        <p:spPr>
          <a:xfrm>
            <a:off x="3694836" y="4107987"/>
            <a:ext cx="6591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el" panose="02000506030000020004" pitchFamily="2" charset="0"/>
              </a:rPr>
              <a:t>Catálogo</a:t>
            </a:r>
            <a:endParaRPr lang="es-CO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el" panose="02000506030000020004" pitchFamily="2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5990153" y="911578"/>
            <a:ext cx="2372797" cy="3196409"/>
          </a:xfrm>
          <a:prstGeom prst="rect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ctr">
            <a:noAutofit/>
          </a:bodyPr>
          <a:lstStyle/>
          <a:p>
            <a:pPr algn="l"/>
            <a:endParaRPr lang="es-CO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6046251" y="1122826"/>
            <a:ext cx="1130300" cy="2744323"/>
          </a:xfrm>
          <a:prstGeom prst="rect">
            <a:avLst/>
          </a:prstGeom>
          <a:solidFill>
            <a:srgbClr val="FFE389"/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l"/>
            <a:r>
              <a:rPr lang="es-CO" sz="9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Developer</a:t>
            </a:r>
            <a:endParaRPr lang="es-CO" sz="11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s-CO" sz="11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Portal</a:t>
            </a:r>
            <a:endParaRPr lang="es-CO" sz="11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37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611" y="1456372"/>
            <a:ext cx="293453" cy="362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8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284" y="1856829"/>
            <a:ext cx="293453" cy="410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9" name="Picture 13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611" y="2534870"/>
            <a:ext cx="311150" cy="392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610" y="3195214"/>
            <a:ext cx="293453" cy="35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5" name="Rectangle 114"/>
          <p:cNvSpPr/>
          <p:nvPr/>
        </p:nvSpPr>
        <p:spPr>
          <a:xfrm>
            <a:off x="6191250" y="1555573"/>
            <a:ext cx="812800" cy="428169"/>
          </a:xfrm>
          <a:prstGeom prst="rect">
            <a:avLst/>
          </a:prstGeom>
          <a:solidFill>
            <a:srgbClr val="FFABAB"/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ctr">
            <a:noAutofit/>
          </a:bodyPr>
          <a:lstStyle/>
          <a:p>
            <a:pPr algn="l"/>
            <a:r>
              <a:rPr lang="es-CO" sz="6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Productos</a:t>
            </a:r>
            <a:endParaRPr lang="es-CO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s-CO" sz="9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APIs Pagos </a:t>
            </a:r>
            <a:endParaRPr lang="es-CO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6191250" y="2088498"/>
            <a:ext cx="812800" cy="428169"/>
          </a:xfrm>
          <a:prstGeom prst="rect">
            <a:avLst/>
          </a:prstGeom>
          <a:solidFill>
            <a:srgbClr val="FFABAB"/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ctr">
            <a:noAutofit/>
          </a:bodyPr>
          <a:lstStyle/>
          <a:p>
            <a:pPr algn="l"/>
            <a:r>
              <a:rPr lang="es-CO" sz="6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Productos</a:t>
            </a:r>
            <a:endParaRPr lang="es-CO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s-CO" sz="9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APIs Comercio</a:t>
            </a:r>
            <a:endParaRPr lang="es-CO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6191250" y="2817363"/>
            <a:ext cx="812800" cy="428169"/>
          </a:xfrm>
          <a:prstGeom prst="rect">
            <a:avLst/>
          </a:prstGeom>
          <a:solidFill>
            <a:srgbClr val="FFABAB"/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ctr">
            <a:noAutofit/>
          </a:bodyPr>
          <a:lstStyle/>
          <a:p>
            <a:pPr algn="l"/>
            <a:r>
              <a:rPr lang="es-CO" sz="6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Productos</a:t>
            </a:r>
            <a:endParaRPr lang="es-CO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s-CO" sz="9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APIs XYZ</a:t>
            </a:r>
            <a:endParaRPr lang="es-CO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41" name="TextBox 1040"/>
          <p:cNvSpPr txBox="1"/>
          <p:nvPr/>
        </p:nvSpPr>
        <p:spPr>
          <a:xfrm>
            <a:off x="6127750" y="2487432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10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7293326" y="3578564"/>
            <a:ext cx="9653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10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el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APP </a:t>
            </a:r>
            <a:r>
              <a:rPr lang="es-CO" sz="105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el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developers</a:t>
            </a:r>
            <a:endParaRPr lang="es-CO" sz="105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el" panose="0200050603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42" name="Rectangle 1041"/>
          <p:cNvSpPr/>
          <p:nvPr/>
        </p:nvSpPr>
        <p:spPr>
          <a:xfrm>
            <a:off x="7366000" y="1231900"/>
            <a:ext cx="863600" cy="1152588"/>
          </a:xfrm>
          <a:prstGeom prst="rect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l"/>
            <a:r>
              <a:rPr lang="es-CO" sz="9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el" panose="02000506030000020004" pitchFamily="2" charset="0"/>
              </a:rPr>
              <a:t>Comercio</a:t>
            </a:r>
            <a:endParaRPr lang="es-CO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el" panose="02000506030000020004" pitchFamily="2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7309558" y="2180561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el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APP </a:t>
            </a:r>
            <a:r>
              <a:rPr lang="es-CO" sz="9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el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Org</a:t>
            </a:r>
            <a:endParaRPr lang="es-CO" sz="9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el" panose="0200050603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7366000" y="2447287"/>
            <a:ext cx="863600" cy="535059"/>
          </a:xfrm>
          <a:prstGeom prst="rect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l"/>
            <a:r>
              <a:rPr lang="es-CO" sz="9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el" panose="02000506030000020004" pitchFamily="2" charset="0"/>
              </a:rPr>
              <a:t>Comercio</a:t>
            </a:r>
            <a:endParaRPr lang="es-CO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el" panose="02000506030000020004" pitchFamily="2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7366000" y="3041360"/>
            <a:ext cx="863600" cy="535059"/>
          </a:xfrm>
          <a:prstGeom prst="rect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l"/>
            <a:r>
              <a:rPr lang="es-CO" sz="9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el" panose="02000506030000020004" pitchFamily="2" charset="0"/>
              </a:rPr>
              <a:t>Comercio</a:t>
            </a:r>
            <a:endParaRPr lang="es-CO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el" panose="02000506030000020004" pitchFamily="2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70" y="3654017"/>
            <a:ext cx="1163873" cy="830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192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 smtClean="0"/>
              <a:t>Usuarios y </a:t>
            </a:r>
            <a:br>
              <a:rPr lang="es-CO" dirty="0" smtClean="0"/>
            </a:br>
            <a:r>
              <a:rPr lang="es-CO" dirty="0" smtClean="0"/>
              <a:t>Roles</a:t>
            </a:r>
            <a:endParaRPr lang="es-CO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6783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791090"/>
            <a:ext cx="8534400" cy="3885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589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99473" y="135379"/>
            <a:ext cx="6923088" cy="485775"/>
          </a:xfrm>
        </p:spPr>
        <p:txBody>
          <a:bodyPr/>
          <a:lstStyle/>
          <a:p>
            <a:r>
              <a:rPr lang="es-CO" dirty="0" smtClean="0"/>
              <a:t>Ciclo de Vida: Un ejemplo</a:t>
            </a:r>
            <a:endParaRPr lang="es-CO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414" y="3162677"/>
            <a:ext cx="607218" cy="761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699" y="733820"/>
            <a:ext cx="1190637" cy="1618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149" y="733821"/>
            <a:ext cx="1177333" cy="1523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675" y="3081307"/>
            <a:ext cx="693131" cy="86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 descr="Chat, forum, message, speak, talk icon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444444">
                  <a:alpha val="5882"/>
                </a:srgbClr>
              </a:clrFrom>
              <a:clrTo>
                <a:srgbClr val="44444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6" y="539280"/>
            <a:ext cx="870420" cy="87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Bulb, business, creativity, idea icon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333333">
                  <a:alpha val="1961"/>
                </a:srgbClr>
              </a:clrFrom>
              <a:clrTo>
                <a:srgbClr val="33333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033" y="807824"/>
            <a:ext cx="333332" cy="33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632" y="2688054"/>
            <a:ext cx="753825" cy="1024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4392632" y="3712745"/>
            <a:ext cx="737701" cy="848696"/>
            <a:chOff x="4392632" y="3712745"/>
            <a:chExt cx="737701" cy="848696"/>
          </a:xfrm>
        </p:grpSpPr>
        <p:pic>
          <p:nvPicPr>
            <p:cNvPr id="3083" name="Picture 11" descr="Creative, design, plan, planning ico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9845" y="3712745"/>
              <a:ext cx="659397" cy="659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4392632" y="4284442"/>
              <a:ext cx="7377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Diseño API</a:t>
              </a:r>
            </a:p>
            <a:p>
              <a:r>
                <a:rPr lang="es-CO" sz="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Diseño Producto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680815" y="4030526"/>
            <a:ext cx="904415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10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Qué Ofrecer</a:t>
            </a:r>
          </a:p>
          <a:p>
            <a:pPr algn="l"/>
            <a:r>
              <a:rPr lang="es-CO" sz="7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Integración</a:t>
            </a:r>
            <a:endParaRPr lang="es-CO" sz="105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32365" y="4021397"/>
            <a:ext cx="652743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10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Quién</a:t>
            </a:r>
          </a:p>
          <a:p>
            <a:pPr algn="l"/>
            <a:r>
              <a:rPr lang="es-CO" sz="7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Publicación</a:t>
            </a:r>
            <a:endParaRPr lang="es-CO" sz="105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24789" y="4539277"/>
            <a:ext cx="14895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10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Prototipos funcionales</a:t>
            </a:r>
            <a:endParaRPr lang="es-CO" sz="7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92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3.82716E-6 L 0.08681 3.82716E-6 C 0.12552 3.82716E-6 0.17361 0.07314 0.17361 0.13302 L 0.17361 0.26605 " pathEditMode="relative" rAng="0" ptsTypes="FfFF">
                                      <p:cBhvr>
                                        <p:cTn id="26" dur="20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81" y="1330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308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Responsabilidad ACTOR: API Developer</a:t>
            </a:r>
            <a:endParaRPr lang="es-CO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795982"/>
            <a:ext cx="8534400" cy="3875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017" y="1043940"/>
            <a:ext cx="5686683" cy="34853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sp>
        <p:nvSpPr>
          <p:cNvPr id="3" name="Rounded Rectangle 2"/>
          <p:cNvSpPr/>
          <p:nvPr/>
        </p:nvSpPr>
        <p:spPr>
          <a:xfrm>
            <a:off x="6812280" y="952500"/>
            <a:ext cx="1379220" cy="7467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rtlCol="0" anchor="ctr">
            <a:noAutofit/>
          </a:bodyPr>
          <a:lstStyle/>
          <a:p>
            <a:pPr algn="ctr"/>
            <a:r>
              <a:rPr lang="es-CO" sz="1100" dirty="0" smtClean="0">
                <a:latin typeface="Calibri" panose="020F0502020204030204" pitchFamily="34" charset="0"/>
                <a:cs typeface="Calibri" panose="020F0502020204030204" pitchFamily="34" charset="0"/>
              </a:rPr>
              <a:t>API </a:t>
            </a:r>
            <a:r>
              <a:rPr lang="es-CO" sz="11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Designer</a:t>
            </a:r>
            <a:endParaRPr lang="es-CO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09" y="205740"/>
            <a:ext cx="1356632" cy="1264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897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Responsabilidades API </a:t>
            </a:r>
            <a:r>
              <a:rPr lang="es-CO" dirty="0" err="1" smtClean="0"/>
              <a:t>Operation</a:t>
            </a:r>
            <a:endParaRPr lang="es-CO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491"/>
          <a:stretch/>
        </p:blipFill>
        <p:spPr bwMode="auto">
          <a:xfrm>
            <a:off x="366712" y="897458"/>
            <a:ext cx="1664970" cy="3805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819357"/>
            <a:ext cx="5021580" cy="3091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" t="2214" r="2603" b="26392"/>
          <a:stretch/>
        </p:blipFill>
        <p:spPr bwMode="auto">
          <a:xfrm>
            <a:off x="5718293" y="3170215"/>
            <a:ext cx="3209053" cy="17106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</p:pic>
      <p:grpSp>
        <p:nvGrpSpPr>
          <p:cNvPr id="4" name="Group 3"/>
          <p:cNvGrpSpPr/>
          <p:nvPr/>
        </p:nvGrpSpPr>
        <p:grpSpPr>
          <a:xfrm>
            <a:off x="3381404" y="4137738"/>
            <a:ext cx="1268512" cy="924102"/>
            <a:chOff x="3381404" y="4137738"/>
            <a:chExt cx="1268512" cy="924102"/>
          </a:xfrm>
        </p:grpSpPr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8690" y="4322841"/>
              <a:ext cx="571226" cy="738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Right Arrow 2"/>
            <p:cNvSpPr/>
            <p:nvPr/>
          </p:nvSpPr>
          <p:spPr>
            <a:xfrm rot="1344579">
              <a:off x="3381404" y="4278151"/>
              <a:ext cx="818138" cy="207567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rtlCol="0" anchor="ctr">
              <a:noAutofit/>
            </a:bodyPr>
            <a:lstStyle/>
            <a:p>
              <a:pPr algn="ctr"/>
              <a:endParaRPr lang="es-CO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5124" name="Picture 4" descr="Email, invitation, mail, newsletter, subscribe icon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5370" y="4137738"/>
              <a:ext cx="370205" cy="37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805" y="676669"/>
            <a:ext cx="2276541" cy="1330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109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Responsabilidades API </a:t>
            </a:r>
            <a:r>
              <a:rPr lang="es-CO" dirty="0" err="1" smtClean="0"/>
              <a:t>Product</a:t>
            </a:r>
            <a:r>
              <a:rPr lang="es-CO" dirty="0" smtClean="0"/>
              <a:t> Manager</a:t>
            </a:r>
            <a:endParaRPr lang="es-CO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36" y="1021082"/>
            <a:ext cx="1536564" cy="1698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99" y="3050300"/>
            <a:ext cx="1190637" cy="1618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938" y="885188"/>
            <a:ext cx="5802312" cy="3696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766153"/>
            <a:ext cx="1861664" cy="1188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160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Activides</a:t>
            </a:r>
            <a:r>
              <a:rPr lang="es-CO" dirty="0" smtClean="0"/>
              <a:t> Consumidor</a:t>
            </a:r>
            <a:endParaRPr lang="es-CO" dirty="0"/>
          </a:p>
        </p:txBody>
      </p:sp>
      <p:grpSp>
        <p:nvGrpSpPr>
          <p:cNvPr id="3" name="Group 2"/>
          <p:cNvGrpSpPr/>
          <p:nvPr/>
        </p:nvGrpSpPr>
        <p:grpSpPr>
          <a:xfrm>
            <a:off x="444636" y="1021082"/>
            <a:ext cx="1536564" cy="1698308"/>
            <a:chOff x="444636" y="1021082"/>
            <a:chExt cx="1536564" cy="1698308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636" y="1021082"/>
              <a:ext cx="1536564" cy="1698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4318" y="1744507"/>
              <a:ext cx="823069" cy="7934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256" y="2475283"/>
              <a:ext cx="1277217" cy="243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97" y="3084115"/>
            <a:ext cx="1177333" cy="1523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564" y="491562"/>
            <a:ext cx="4483173" cy="2648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793" y="2316311"/>
            <a:ext cx="5206207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265" y="2648336"/>
            <a:ext cx="2870790" cy="2565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443" y="211948"/>
            <a:ext cx="2083939" cy="1362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398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Responsabilidades monitoreo API </a:t>
            </a:r>
            <a:r>
              <a:rPr lang="es-CO" dirty="0" err="1" smtClean="0"/>
              <a:t>operations</a:t>
            </a:r>
            <a:endParaRPr lang="es-CO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694"/>
          <a:stretch/>
        </p:blipFill>
        <p:spPr bwMode="auto">
          <a:xfrm>
            <a:off x="412750" y="826306"/>
            <a:ext cx="1625600" cy="3901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591" y="553706"/>
            <a:ext cx="2444494" cy="3363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223" y="2874908"/>
            <a:ext cx="4871077" cy="1879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546" y="1212472"/>
            <a:ext cx="4159952" cy="1301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630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948644" y="2949456"/>
            <a:ext cx="695769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8085221" y="3004457"/>
            <a:ext cx="618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AWS</a:t>
            </a:r>
            <a:endParaRPr lang="es-CO" dirty="0"/>
          </a:p>
        </p:txBody>
      </p:sp>
      <p:sp>
        <p:nvSpPr>
          <p:cNvPr id="38" name="Rectangle 37"/>
          <p:cNvSpPr/>
          <p:nvPr/>
        </p:nvSpPr>
        <p:spPr>
          <a:xfrm>
            <a:off x="3578536" y="3575098"/>
            <a:ext cx="1670670" cy="7562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 smtClean="0"/>
              <a:t>API Manager</a:t>
            </a:r>
            <a:endParaRPr lang="es-CO" sz="1100" dirty="0"/>
          </a:p>
        </p:txBody>
      </p:sp>
      <p:sp>
        <p:nvSpPr>
          <p:cNvPr id="39" name="Rectangle 38"/>
          <p:cNvSpPr/>
          <p:nvPr/>
        </p:nvSpPr>
        <p:spPr>
          <a:xfrm>
            <a:off x="2146440" y="3587407"/>
            <a:ext cx="983152" cy="756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 smtClean="0"/>
              <a:t>API Portal</a:t>
            </a:r>
            <a:endParaRPr lang="es-CO" sz="1100" dirty="0"/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5259263" y="3957061"/>
            <a:ext cx="293597" cy="0"/>
          </a:xfrm>
          <a:prstGeom prst="straightConnector1">
            <a:avLst/>
          </a:prstGeom>
          <a:ln w="317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pic>
        <p:nvPicPr>
          <p:cNvPr id="4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660" y="3702588"/>
            <a:ext cx="25512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5371686" y="3965542"/>
            <a:ext cx="14347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Administrador API</a:t>
            </a:r>
          </a:p>
          <a:p>
            <a:r>
              <a:rPr lang="es-CO" sz="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Aprueba publicaciones</a:t>
            </a:r>
          </a:p>
          <a:p>
            <a:r>
              <a:rPr lang="es-CO" sz="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Invita Consumidores</a:t>
            </a:r>
          </a:p>
          <a:p>
            <a:r>
              <a:rPr lang="es-CO" sz="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Aprueba APP Consumidoras</a:t>
            </a:r>
          </a:p>
          <a:p>
            <a:r>
              <a:rPr lang="es-CO" sz="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Consulta analítica de uso API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4399885" y="4292541"/>
            <a:ext cx="0" cy="321349"/>
          </a:xfrm>
          <a:prstGeom prst="straightConnector1">
            <a:avLst/>
          </a:prstGeom>
          <a:ln w="317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pic>
        <p:nvPicPr>
          <p:cNvPr id="46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145" y="4390558"/>
            <a:ext cx="298592" cy="41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147" y="4567459"/>
            <a:ext cx="288131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4632936" y="4521557"/>
            <a:ext cx="1327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Desarrolladores API</a:t>
            </a:r>
          </a:p>
          <a:p>
            <a:r>
              <a:rPr lang="es-CO" sz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Registran API</a:t>
            </a:r>
          </a:p>
          <a:p>
            <a:r>
              <a:rPr lang="es-CO" sz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Solicitan Publicación de API</a:t>
            </a:r>
          </a:p>
          <a:p>
            <a:r>
              <a:rPr lang="es-CO" sz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Crean nuevas versiones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990357" y="3141830"/>
            <a:ext cx="1670670" cy="4401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 smtClean="0"/>
              <a:t>API </a:t>
            </a:r>
            <a:r>
              <a:rPr lang="es-CO" sz="1100" dirty="0" err="1" smtClean="0"/>
              <a:t>Analytics</a:t>
            </a:r>
            <a:endParaRPr lang="es-CO" sz="1100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5824317" y="325173"/>
            <a:ext cx="0" cy="261596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043" y="3514932"/>
            <a:ext cx="375311" cy="375311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1279664" y="3867769"/>
            <a:ext cx="13227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Consumidores</a:t>
            </a:r>
          </a:p>
          <a:p>
            <a:r>
              <a:rPr lang="es-CO" sz="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Externos</a:t>
            </a:r>
          </a:p>
          <a:p>
            <a:r>
              <a:rPr lang="es-CO" sz="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Identifican APIs TBK</a:t>
            </a:r>
          </a:p>
          <a:p>
            <a:r>
              <a:rPr lang="es-CO" sz="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Consultan Planes suscripción</a:t>
            </a:r>
          </a:p>
          <a:p>
            <a:r>
              <a:rPr lang="es-CO" sz="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Registran APP</a:t>
            </a:r>
          </a:p>
          <a:p>
            <a:r>
              <a:rPr lang="es-CO" sz="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Suscriben APP</a:t>
            </a:r>
          </a:p>
          <a:p>
            <a:r>
              <a:rPr lang="es-CO" sz="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Solicitan Aprobación APP a TBK</a:t>
            </a:r>
          </a:p>
          <a:p>
            <a:r>
              <a:rPr lang="es-CO" sz="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Consultan Analítica de uso </a:t>
            </a:r>
          </a:p>
        </p:txBody>
      </p:sp>
      <p:sp>
        <p:nvSpPr>
          <p:cNvPr id="55" name="Rectangle 54"/>
          <p:cNvSpPr/>
          <p:nvPr/>
        </p:nvSpPr>
        <p:spPr>
          <a:xfrm>
            <a:off x="3922048" y="1681539"/>
            <a:ext cx="1641276" cy="75627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CO" sz="900" dirty="0" err="1" smtClean="0">
                <a:solidFill>
                  <a:schemeClr val="tx1"/>
                </a:solidFill>
              </a:rPr>
              <a:t>Datapower</a:t>
            </a:r>
            <a:r>
              <a:rPr lang="es-CO" sz="900" dirty="0" smtClean="0">
                <a:solidFill>
                  <a:schemeClr val="tx1"/>
                </a:solidFill>
              </a:rPr>
              <a:t> DMZ</a:t>
            </a:r>
            <a:endParaRPr lang="es-CO" sz="900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922048" y="609010"/>
            <a:ext cx="1641276" cy="75627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CO" sz="900" dirty="0" err="1" smtClean="0">
                <a:solidFill>
                  <a:schemeClr val="tx1"/>
                </a:solidFill>
              </a:rPr>
              <a:t>Datapower</a:t>
            </a:r>
            <a:r>
              <a:rPr lang="es-CO" sz="900" dirty="0" smtClean="0">
                <a:solidFill>
                  <a:schemeClr val="tx1"/>
                </a:solidFill>
              </a:rPr>
              <a:t> DMZ</a:t>
            </a:r>
            <a:endParaRPr lang="es-CO" sz="9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3863856" y="1504225"/>
            <a:ext cx="4351994" cy="831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8481548" y="2080402"/>
            <a:ext cx="4443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900" dirty="0" err="1" smtClean="0"/>
              <a:t>Paine</a:t>
            </a:r>
            <a:endParaRPr lang="es-CO" sz="900" dirty="0"/>
          </a:p>
        </p:txBody>
      </p:sp>
      <p:sp>
        <p:nvSpPr>
          <p:cNvPr id="61" name="TextBox 60"/>
          <p:cNvSpPr txBox="1"/>
          <p:nvPr/>
        </p:nvSpPr>
        <p:spPr>
          <a:xfrm>
            <a:off x="8518416" y="1024548"/>
            <a:ext cx="4074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900" dirty="0" err="1" smtClean="0"/>
              <a:t>Liray</a:t>
            </a:r>
            <a:endParaRPr lang="es-CO" sz="900" dirty="0"/>
          </a:p>
        </p:txBody>
      </p:sp>
      <p:sp>
        <p:nvSpPr>
          <p:cNvPr id="62" name="Rectangle 61"/>
          <p:cNvSpPr/>
          <p:nvPr/>
        </p:nvSpPr>
        <p:spPr>
          <a:xfrm>
            <a:off x="6381822" y="1681539"/>
            <a:ext cx="1641276" cy="75627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CO" sz="900" dirty="0" err="1" smtClean="0">
                <a:solidFill>
                  <a:schemeClr val="tx1"/>
                </a:solidFill>
              </a:rPr>
              <a:t>Datapower</a:t>
            </a:r>
            <a:r>
              <a:rPr lang="es-CO" sz="900" dirty="0" smtClean="0">
                <a:solidFill>
                  <a:schemeClr val="tx1"/>
                </a:solidFill>
              </a:rPr>
              <a:t> INT</a:t>
            </a:r>
            <a:endParaRPr lang="es-CO" sz="900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381822" y="609010"/>
            <a:ext cx="1641276" cy="75627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CO" sz="900" dirty="0" err="1" smtClean="0">
                <a:solidFill>
                  <a:schemeClr val="tx1"/>
                </a:solidFill>
              </a:rPr>
              <a:t>Datapower</a:t>
            </a:r>
            <a:r>
              <a:rPr lang="es-CO" sz="900" dirty="0" smtClean="0">
                <a:solidFill>
                  <a:schemeClr val="tx1"/>
                </a:solidFill>
              </a:rPr>
              <a:t> INT</a:t>
            </a:r>
            <a:endParaRPr lang="es-CO" sz="900" dirty="0">
              <a:solidFill>
                <a:schemeClr val="tx1"/>
              </a:solidFill>
            </a:endParaRPr>
          </a:p>
        </p:txBody>
      </p:sp>
      <p:pic>
        <p:nvPicPr>
          <p:cNvPr id="67" name="Picture 5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534" y="1151833"/>
            <a:ext cx="474834" cy="478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4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738" y="1034325"/>
            <a:ext cx="47661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" name="TextBox 68"/>
          <p:cNvSpPr txBox="1"/>
          <p:nvPr/>
        </p:nvSpPr>
        <p:spPr>
          <a:xfrm>
            <a:off x="2839814" y="1537703"/>
            <a:ext cx="649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APPs</a:t>
            </a:r>
            <a:r>
              <a:rPr lang="es-CO" sz="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los </a:t>
            </a:r>
          </a:p>
          <a:p>
            <a:r>
              <a:rPr lang="es-CO" sz="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consumidores</a:t>
            </a: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3635985" y="2061126"/>
            <a:ext cx="849313" cy="0"/>
          </a:xfrm>
          <a:prstGeom prst="straightConnector1">
            <a:avLst/>
          </a:prstGeom>
          <a:ln w="12700">
            <a:solidFill>
              <a:schemeClr val="accent3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4999646" y="2061126"/>
            <a:ext cx="1312862" cy="0"/>
          </a:xfrm>
          <a:prstGeom prst="straightConnector1">
            <a:avLst/>
          </a:prstGeom>
          <a:ln w="12700">
            <a:solidFill>
              <a:schemeClr val="accent3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3635983" y="1912844"/>
            <a:ext cx="896938" cy="0"/>
          </a:xfrm>
          <a:prstGeom prst="straightConnector1">
            <a:avLst/>
          </a:prstGeom>
          <a:ln w="127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4999646" y="1912844"/>
            <a:ext cx="1312862" cy="0"/>
          </a:xfrm>
          <a:prstGeom prst="straightConnector1">
            <a:avLst/>
          </a:prstGeom>
          <a:ln w="127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75" name="Rectangle 74"/>
          <p:cNvSpPr/>
          <p:nvPr/>
        </p:nvSpPr>
        <p:spPr>
          <a:xfrm>
            <a:off x="4532921" y="1912842"/>
            <a:ext cx="466725" cy="2128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rgbClr val="C8CDFC"/>
            </a:solidFill>
          </a:ln>
        </p:spPr>
        <p:txBody>
          <a:bodyPr rtlCol="0" anchor="ctr">
            <a:noAutofit/>
          </a:bodyPr>
          <a:lstStyle/>
          <a:p>
            <a:pPr algn="l"/>
            <a:r>
              <a:rPr lang="es-CO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Router</a:t>
            </a:r>
            <a:endParaRPr lang="es-CO" sz="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707796" y="1912843"/>
            <a:ext cx="952090" cy="35965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ctr"/>
            <a:r>
              <a:rPr lang="es-CO" sz="9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APIGw</a:t>
            </a:r>
            <a:endParaRPr lang="es-CO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6506580" y="1801875"/>
            <a:ext cx="402430" cy="323850"/>
            <a:chOff x="1433513" y="2510482"/>
            <a:chExt cx="402430" cy="323850"/>
          </a:xfrm>
        </p:grpSpPr>
        <p:sp>
          <p:nvSpPr>
            <p:cNvPr id="78" name="Oval 77"/>
            <p:cNvSpPr/>
            <p:nvPr/>
          </p:nvSpPr>
          <p:spPr>
            <a:xfrm>
              <a:off x="1533524" y="2510482"/>
              <a:ext cx="302419" cy="323850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rtlCol="0" anchor="ctr">
              <a:noAutofit/>
            </a:bodyPr>
            <a:lstStyle/>
            <a:p>
              <a:pPr algn="l"/>
              <a:endParaRPr lang="es-CO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79" name="Picture 2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3513" y="2510482"/>
              <a:ext cx="395287" cy="323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0" name="Rectangle 79"/>
          <p:cNvSpPr/>
          <p:nvPr/>
        </p:nvSpPr>
        <p:spPr>
          <a:xfrm>
            <a:off x="6477545" y="2311234"/>
            <a:ext cx="489071" cy="175184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ctr"/>
            <a:r>
              <a:rPr lang="es-CO" sz="7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mgmt0</a:t>
            </a:r>
            <a:endParaRPr lang="es-CO" sz="7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3164582" y="3965542"/>
            <a:ext cx="336866" cy="0"/>
          </a:xfrm>
          <a:prstGeom prst="straightConnector1">
            <a:avLst/>
          </a:prstGeom>
          <a:ln w="12700">
            <a:solidFill>
              <a:srgbClr val="7F98D7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90" name="TextBox 89"/>
          <p:cNvSpPr txBox="1"/>
          <p:nvPr/>
        </p:nvSpPr>
        <p:spPr>
          <a:xfrm>
            <a:off x="5256533" y="257464"/>
            <a:ext cx="5677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900" dirty="0" smtClean="0"/>
              <a:t>DMZ</a:t>
            </a:r>
            <a:endParaRPr lang="es-CO" sz="900" dirty="0"/>
          </a:p>
        </p:txBody>
      </p:sp>
      <p:sp>
        <p:nvSpPr>
          <p:cNvPr id="91" name="TextBox 90"/>
          <p:cNvSpPr txBox="1"/>
          <p:nvPr/>
        </p:nvSpPr>
        <p:spPr>
          <a:xfrm>
            <a:off x="5824317" y="257464"/>
            <a:ext cx="5677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900" dirty="0" smtClean="0"/>
              <a:t>INT BBN</a:t>
            </a:r>
            <a:endParaRPr lang="es-CO" sz="900" dirty="0"/>
          </a:p>
        </p:txBody>
      </p:sp>
      <p:sp>
        <p:nvSpPr>
          <p:cNvPr id="92" name="Rectangle 91"/>
          <p:cNvSpPr/>
          <p:nvPr/>
        </p:nvSpPr>
        <p:spPr>
          <a:xfrm>
            <a:off x="4407654" y="1255380"/>
            <a:ext cx="757029" cy="219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ctr"/>
            <a:r>
              <a:rPr lang="es-CO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Router</a:t>
            </a:r>
            <a:r>
              <a:rPr lang="es-CO" sz="7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CO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Adm</a:t>
            </a:r>
            <a:endParaRPr lang="es-CO" sz="7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4359212" y="2710270"/>
            <a:ext cx="0" cy="861722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4813793" y="2311234"/>
            <a:ext cx="592268" cy="31830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ctr"/>
            <a:r>
              <a:rPr lang="es-CO" sz="7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</a:t>
            </a:r>
            <a:endParaRPr lang="es-CO" sz="7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8" name="Elbow Connector 97"/>
          <p:cNvCxnSpPr>
            <a:stCxn id="76" idx="2"/>
            <a:endCxn id="96" idx="3"/>
          </p:cNvCxnSpPr>
          <p:nvPr/>
        </p:nvCxnSpPr>
        <p:spPr>
          <a:xfrm rot="5400000">
            <a:off x="6196006" y="1482549"/>
            <a:ext cx="197891" cy="1777780"/>
          </a:xfrm>
          <a:prstGeom prst="bentConnector2">
            <a:avLst/>
          </a:prstGeom>
          <a:ln w="127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02" name="Elbow Connector 101"/>
          <p:cNvCxnSpPr>
            <a:endCxn id="49" idx="1"/>
          </p:cNvCxnSpPr>
          <p:nvPr/>
        </p:nvCxnSpPr>
        <p:spPr>
          <a:xfrm rot="16200000" flipH="1">
            <a:off x="5314838" y="2686382"/>
            <a:ext cx="732367" cy="618671"/>
          </a:xfrm>
          <a:prstGeom prst="bentConnector2">
            <a:avLst/>
          </a:prstGeom>
          <a:ln w="127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3635985" y="1070032"/>
            <a:ext cx="849313" cy="0"/>
          </a:xfrm>
          <a:prstGeom prst="straightConnector1">
            <a:avLst/>
          </a:prstGeom>
          <a:ln w="12700">
            <a:solidFill>
              <a:schemeClr val="accent3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19" name="Straight Arrow Connector 118"/>
          <p:cNvCxnSpPr/>
          <p:nvPr/>
        </p:nvCxnSpPr>
        <p:spPr>
          <a:xfrm>
            <a:off x="4999646" y="1070032"/>
            <a:ext cx="1312862" cy="0"/>
          </a:xfrm>
          <a:prstGeom prst="straightConnector1">
            <a:avLst/>
          </a:prstGeom>
          <a:ln w="12700">
            <a:solidFill>
              <a:schemeClr val="accent3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20" name="Straight Arrow Connector 119"/>
          <p:cNvCxnSpPr/>
          <p:nvPr/>
        </p:nvCxnSpPr>
        <p:spPr>
          <a:xfrm>
            <a:off x="3635983" y="921750"/>
            <a:ext cx="896938" cy="0"/>
          </a:xfrm>
          <a:prstGeom prst="straightConnector1">
            <a:avLst/>
          </a:prstGeom>
          <a:ln w="127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4999646" y="921750"/>
            <a:ext cx="1312862" cy="0"/>
          </a:xfrm>
          <a:prstGeom prst="straightConnector1">
            <a:avLst/>
          </a:prstGeom>
          <a:ln w="127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22" name="Rectangle 121"/>
          <p:cNvSpPr/>
          <p:nvPr/>
        </p:nvSpPr>
        <p:spPr>
          <a:xfrm>
            <a:off x="4532921" y="921748"/>
            <a:ext cx="466725" cy="2128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rgbClr val="C8CDFC"/>
            </a:solidFill>
          </a:ln>
        </p:spPr>
        <p:txBody>
          <a:bodyPr rtlCol="0" anchor="ctr">
            <a:noAutofit/>
          </a:bodyPr>
          <a:lstStyle/>
          <a:p>
            <a:pPr algn="l"/>
            <a:r>
              <a:rPr lang="es-CO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Router</a:t>
            </a:r>
            <a:endParaRPr lang="es-CO" sz="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600080" y="609010"/>
            <a:ext cx="134312" cy="184012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es-CO" sz="800" dirty="0" smtClean="0">
                <a:solidFill>
                  <a:schemeClr val="tx1"/>
                </a:solidFill>
              </a:rPr>
              <a:t>LB </a:t>
            </a:r>
          </a:p>
          <a:p>
            <a:endParaRPr lang="es-CO" sz="800" dirty="0">
              <a:solidFill>
                <a:schemeClr val="tx1"/>
              </a:solidFill>
            </a:endParaRPr>
          </a:p>
          <a:p>
            <a:r>
              <a:rPr lang="es-CO" sz="800" dirty="0" smtClean="0">
                <a:solidFill>
                  <a:schemeClr val="tx1"/>
                </a:solidFill>
              </a:rPr>
              <a:t>F5</a:t>
            </a:r>
            <a:endParaRPr lang="es-CO" sz="800" dirty="0">
              <a:solidFill>
                <a:schemeClr val="tx1"/>
              </a:solidFill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6707796" y="838811"/>
            <a:ext cx="952090" cy="35965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ctr"/>
            <a:r>
              <a:rPr lang="es-CO" sz="9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APIGw</a:t>
            </a:r>
            <a:endParaRPr lang="es-CO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8" name="Group 127"/>
          <p:cNvGrpSpPr/>
          <p:nvPr/>
        </p:nvGrpSpPr>
        <p:grpSpPr>
          <a:xfrm>
            <a:off x="6506580" y="727843"/>
            <a:ext cx="402430" cy="323850"/>
            <a:chOff x="1433513" y="2510482"/>
            <a:chExt cx="402430" cy="323850"/>
          </a:xfrm>
        </p:grpSpPr>
        <p:sp>
          <p:nvSpPr>
            <p:cNvPr id="129" name="Oval 128"/>
            <p:cNvSpPr/>
            <p:nvPr/>
          </p:nvSpPr>
          <p:spPr>
            <a:xfrm>
              <a:off x="1533524" y="2510482"/>
              <a:ext cx="302419" cy="323850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rtlCol="0" anchor="ctr">
              <a:noAutofit/>
            </a:bodyPr>
            <a:lstStyle/>
            <a:p>
              <a:pPr algn="l"/>
              <a:endParaRPr lang="es-CO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30" name="Picture 2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3513" y="2510482"/>
              <a:ext cx="395287" cy="323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1" name="Rectangle 130"/>
          <p:cNvSpPr/>
          <p:nvPr/>
        </p:nvSpPr>
        <p:spPr>
          <a:xfrm>
            <a:off x="6477545" y="1237202"/>
            <a:ext cx="489071" cy="175184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ctr"/>
            <a:r>
              <a:rPr lang="es-CO" sz="7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mgmt0</a:t>
            </a:r>
            <a:endParaRPr lang="es-CO" sz="7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4085489" y="2311234"/>
            <a:ext cx="547447" cy="31830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ctr"/>
            <a:r>
              <a:rPr lang="es-CO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Router</a:t>
            </a:r>
            <a:r>
              <a:rPr lang="es-CO" sz="7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CO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Adm</a:t>
            </a:r>
            <a:endParaRPr lang="es-CO" sz="7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34" name="Elbow Connector 133"/>
          <p:cNvCxnSpPr>
            <a:stCxn id="132" idx="0"/>
            <a:endCxn id="80" idx="1"/>
          </p:cNvCxnSpPr>
          <p:nvPr/>
        </p:nvCxnSpPr>
        <p:spPr>
          <a:xfrm rot="16200000" flipH="1">
            <a:off x="5374583" y="1295864"/>
            <a:ext cx="87592" cy="2118332"/>
          </a:xfrm>
          <a:prstGeom prst="bentConnector4">
            <a:avLst>
              <a:gd name="adj1" fmla="val -119699"/>
              <a:gd name="adj2" fmla="val 78531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5145250" y="3705156"/>
            <a:ext cx="172117" cy="1877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 smtClean="0">
                <a:solidFill>
                  <a:schemeClr val="bg1"/>
                </a:solidFill>
              </a:rPr>
              <a:t>2</a:t>
            </a:r>
            <a:endParaRPr lang="es-CO" sz="1200" dirty="0">
              <a:solidFill>
                <a:schemeClr val="bg1"/>
              </a:solidFill>
            </a:endParaRPr>
          </a:p>
        </p:txBody>
      </p:sp>
      <p:sp>
        <p:nvSpPr>
          <p:cNvPr id="140" name="Oval 139"/>
          <p:cNvSpPr/>
          <p:nvPr/>
        </p:nvSpPr>
        <p:spPr>
          <a:xfrm>
            <a:off x="4199761" y="4265475"/>
            <a:ext cx="172117" cy="1877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 smtClean="0">
                <a:solidFill>
                  <a:schemeClr val="bg1"/>
                </a:solidFill>
              </a:rPr>
              <a:t>1</a:t>
            </a:r>
            <a:endParaRPr lang="es-CO" sz="1200" dirty="0">
              <a:solidFill>
                <a:schemeClr val="bg1"/>
              </a:solidFill>
            </a:endParaRPr>
          </a:p>
        </p:txBody>
      </p:sp>
      <p:sp>
        <p:nvSpPr>
          <p:cNvPr id="141" name="Oval 140"/>
          <p:cNvSpPr/>
          <p:nvPr/>
        </p:nvSpPr>
        <p:spPr>
          <a:xfrm>
            <a:off x="4227768" y="3004482"/>
            <a:ext cx="172117" cy="1877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 smtClean="0">
                <a:solidFill>
                  <a:schemeClr val="bg1"/>
                </a:solidFill>
              </a:rPr>
              <a:t>3</a:t>
            </a:r>
            <a:endParaRPr lang="es-CO" sz="1200" dirty="0">
              <a:solidFill>
                <a:schemeClr val="bg1"/>
              </a:solidFill>
            </a:endParaRPr>
          </a:p>
        </p:txBody>
      </p:sp>
      <p:sp>
        <p:nvSpPr>
          <p:cNvPr id="142" name="Oval 141"/>
          <p:cNvSpPr/>
          <p:nvPr/>
        </p:nvSpPr>
        <p:spPr>
          <a:xfrm>
            <a:off x="6720377" y="2211086"/>
            <a:ext cx="172117" cy="1877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 smtClean="0">
                <a:solidFill>
                  <a:schemeClr val="bg1"/>
                </a:solidFill>
              </a:rPr>
              <a:t>4</a:t>
            </a:r>
            <a:endParaRPr lang="es-CO" sz="1200" dirty="0">
              <a:solidFill>
                <a:schemeClr val="bg1"/>
              </a:solidFill>
            </a:endParaRPr>
          </a:p>
        </p:txBody>
      </p:sp>
      <p:sp>
        <p:nvSpPr>
          <p:cNvPr id="143" name="Oval 142"/>
          <p:cNvSpPr/>
          <p:nvPr/>
        </p:nvSpPr>
        <p:spPr>
          <a:xfrm>
            <a:off x="6729750" y="1367584"/>
            <a:ext cx="172117" cy="1877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 smtClean="0">
                <a:solidFill>
                  <a:schemeClr val="bg1"/>
                </a:solidFill>
              </a:rPr>
              <a:t>4</a:t>
            </a:r>
            <a:endParaRPr lang="es-CO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09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IBM API Connect</a:t>
            </a:r>
            <a:endParaRPr lang="es-CO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174" y="654050"/>
            <a:ext cx="5291752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820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56549" y="2919475"/>
            <a:ext cx="2056171" cy="1102519"/>
          </a:xfrm>
        </p:spPr>
        <p:txBody>
          <a:bodyPr/>
          <a:lstStyle/>
          <a:p>
            <a:r>
              <a:rPr lang="es-CO" dirty="0" smtClean="0"/>
              <a:t>Productos y APIs</a:t>
            </a:r>
            <a:endParaRPr lang="es-CO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1963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Productos</a:t>
            </a:r>
            <a:endParaRPr lang="es-C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smtClean="0"/>
              <a:t>Elemento que los consumidores pueden suscribir para invocar el API</a:t>
            </a:r>
            <a:endParaRPr lang="es-CO" dirty="0"/>
          </a:p>
        </p:txBody>
      </p:sp>
      <p:pic>
        <p:nvPicPr>
          <p:cNvPr id="1026" name="Picture 2" descr="Diagrama que muestra la jerarquía de productos, planes y APIs.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066482"/>
            <a:ext cx="3947160" cy="3354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53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Operaciones con </a:t>
            </a:r>
            <a:r>
              <a:rPr lang="es-CO" dirty="0" err="1" smtClean="0"/>
              <a:t>Drafts</a:t>
            </a:r>
            <a:endParaRPr lang="es-CO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smtClean="0"/>
              <a:t>API</a:t>
            </a:r>
          </a:p>
          <a:p>
            <a:pPr lvl="1"/>
            <a:r>
              <a:rPr lang="es-CO" dirty="0"/>
              <a:t>Creación de una definición de API</a:t>
            </a:r>
          </a:p>
          <a:p>
            <a:pPr lvl="1"/>
            <a:r>
              <a:rPr lang="es-CO" dirty="0"/>
              <a:t>Edición de una definición de API</a:t>
            </a:r>
          </a:p>
          <a:p>
            <a:pPr lvl="1"/>
            <a:r>
              <a:rPr lang="es-CO" dirty="0"/>
              <a:t>Activación de una API</a:t>
            </a:r>
          </a:p>
          <a:p>
            <a:pPr lvl="1"/>
            <a:r>
              <a:rPr lang="es-CO" dirty="0"/>
              <a:t>Prueba de una API con la herramienta de prueba </a:t>
            </a:r>
            <a:endParaRPr lang="es-CO" dirty="0" smtClean="0"/>
          </a:p>
          <a:p>
            <a:pPr lvl="1"/>
            <a:r>
              <a:rPr lang="es-CO" dirty="0" smtClean="0"/>
              <a:t>Despliegue </a:t>
            </a:r>
            <a:r>
              <a:rPr lang="es-CO" dirty="0"/>
              <a:t>de una API</a:t>
            </a:r>
          </a:p>
          <a:p>
            <a:pPr lvl="1"/>
            <a:r>
              <a:rPr lang="es-CO" dirty="0"/>
              <a:t>Publicación de una API</a:t>
            </a:r>
          </a:p>
          <a:p>
            <a:pPr lvl="1"/>
            <a:r>
              <a:rPr lang="es-CO" dirty="0"/>
              <a:t>Descarga de una definición de API</a:t>
            </a:r>
          </a:p>
          <a:p>
            <a:pPr lvl="1"/>
            <a:r>
              <a:rPr lang="es-CO" dirty="0" smtClean="0"/>
              <a:t>Eliminación de </a:t>
            </a:r>
            <a:r>
              <a:rPr lang="es-CO" dirty="0"/>
              <a:t>una definición de API</a:t>
            </a:r>
          </a:p>
        </p:txBody>
      </p:sp>
    </p:spTree>
    <p:extLst>
      <p:ext uri="{BB962C8B-B14F-4D97-AF65-F5344CB8AC3E}">
        <p14:creationId xmlns:p14="http://schemas.microsoft.com/office/powerpoint/2010/main" val="394568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Operaciones con </a:t>
            </a:r>
            <a:r>
              <a:rPr lang="es-CO" dirty="0" err="1" smtClean="0"/>
              <a:t>Drafts</a:t>
            </a:r>
            <a:endParaRPr lang="es-C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smtClean="0"/>
              <a:t>Productos</a:t>
            </a:r>
          </a:p>
          <a:p>
            <a:pPr lvl="1"/>
            <a:r>
              <a:rPr lang="es-CO" dirty="0" smtClean="0"/>
              <a:t>Creación </a:t>
            </a:r>
            <a:r>
              <a:rPr lang="es-CO" dirty="0"/>
              <a:t>de un borrador de producto</a:t>
            </a:r>
          </a:p>
          <a:p>
            <a:pPr lvl="1"/>
            <a:r>
              <a:rPr lang="es-CO" dirty="0" err="1"/>
              <a:t>Download</a:t>
            </a:r>
            <a:r>
              <a:rPr lang="es-CO" dirty="0"/>
              <a:t> de </a:t>
            </a:r>
            <a:r>
              <a:rPr lang="es-CO" dirty="0" err="1"/>
              <a:t>draft</a:t>
            </a:r>
            <a:r>
              <a:rPr lang="es-CO" dirty="0"/>
              <a:t> de producto</a:t>
            </a:r>
          </a:p>
          <a:p>
            <a:pPr lvl="1"/>
            <a:r>
              <a:rPr lang="es-CO" dirty="0"/>
              <a:t>Edición de </a:t>
            </a:r>
            <a:r>
              <a:rPr lang="es-CO" dirty="0" err="1"/>
              <a:t>draft</a:t>
            </a:r>
            <a:r>
              <a:rPr lang="es-CO" dirty="0"/>
              <a:t> de producto</a:t>
            </a:r>
          </a:p>
          <a:p>
            <a:pPr lvl="1"/>
            <a:r>
              <a:rPr lang="es-CO" dirty="0"/>
              <a:t>Despliegue  de producto</a:t>
            </a:r>
          </a:p>
          <a:p>
            <a:pPr lvl="1"/>
            <a:r>
              <a:rPr lang="es-CO" dirty="0"/>
              <a:t>Publicación de producto</a:t>
            </a:r>
          </a:p>
          <a:p>
            <a:pPr lvl="1"/>
            <a:r>
              <a:rPr lang="es-CO" dirty="0"/>
              <a:t>Creación de una versión nueva del producto</a:t>
            </a:r>
          </a:p>
          <a:p>
            <a:pPr lvl="1"/>
            <a:r>
              <a:rPr lang="es-CO" dirty="0"/>
              <a:t>Eliminación de un producto</a:t>
            </a:r>
          </a:p>
        </p:txBody>
      </p:sp>
    </p:spTree>
    <p:extLst>
      <p:ext uri="{BB962C8B-B14F-4D97-AF65-F5344CB8AC3E}">
        <p14:creationId xmlns:p14="http://schemas.microsoft.com/office/powerpoint/2010/main" val="283493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07" y="654050"/>
            <a:ext cx="5592233" cy="4159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708660" y="1676400"/>
            <a:ext cx="6103620" cy="1965960"/>
          </a:xfrm>
          <a:prstGeom prst="roundRect">
            <a:avLst>
              <a:gd name="adj" fmla="val 6590"/>
            </a:avLst>
          </a:prstGeom>
          <a:ln>
            <a:solidFill>
              <a:srgbClr val="FF0000"/>
            </a:solidFill>
          </a:ln>
        </p:spPr>
        <p:txBody>
          <a:bodyPr rtlCol="0" anchor="ctr">
            <a:noAutofit/>
          </a:bodyPr>
          <a:lstStyle/>
          <a:p>
            <a:pPr algn="r"/>
            <a:r>
              <a:rPr lang="es-CO" sz="1100" dirty="0" smtClean="0">
                <a:latin typeface="Calibri" panose="020F0502020204030204" pitchFamily="34" charset="0"/>
                <a:cs typeface="Calibri" panose="020F0502020204030204" pitchFamily="34" charset="0"/>
              </a:rPr>
              <a:t>APIs</a:t>
            </a:r>
            <a:endParaRPr lang="es-CO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08660" y="3642360"/>
            <a:ext cx="6103620" cy="1089660"/>
          </a:xfrm>
          <a:prstGeom prst="roundRect">
            <a:avLst>
              <a:gd name="adj" fmla="val 6590"/>
            </a:avLst>
          </a:prstGeom>
          <a:ln>
            <a:solidFill>
              <a:srgbClr val="FF0000"/>
            </a:solidFill>
          </a:ln>
        </p:spPr>
        <p:txBody>
          <a:bodyPr rtlCol="0" anchor="ctr">
            <a:noAutofit/>
          </a:bodyPr>
          <a:lstStyle/>
          <a:p>
            <a:pPr algn="r"/>
            <a:r>
              <a:rPr lang="es-CO" sz="1100" dirty="0" smtClean="0">
                <a:latin typeface="Calibri" panose="020F0502020204030204" pitchFamily="34" charset="0"/>
                <a:cs typeface="Calibri" panose="020F0502020204030204" pitchFamily="34" charset="0"/>
              </a:rPr>
              <a:t>Productos</a:t>
            </a:r>
            <a:endParaRPr lang="es-CO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5" y="1676400"/>
            <a:ext cx="1236345" cy="1467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5" y="3594982"/>
            <a:ext cx="1127591" cy="1335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337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Operaciones sobre </a:t>
            </a:r>
            <a:r>
              <a:rPr lang="es-CO" dirty="0" err="1" smtClean="0"/>
              <a:t>Drafts</a:t>
            </a:r>
            <a:endParaRPr lang="es-CO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671" y="1973580"/>
            <a:ext cx="3879093" cy="2753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79120" y="1101090"/>
            <a:ext cx="624840" cy="2667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rtlCol="0" anchor="ctr">
            <a:noAutofit/>
          </a:bodyPr>
          <a:lstStyle/>
          <a:p>
            <a:pPr algn="ctr"/>
            <a:r>
              <a:rPr lang="es-CO" sz="1100" noProof="1" smtClean="0">
                <a:latin typeface="Calibri" panose="020F0502020204030204" pitchFamily="34" charset="0"/>
                <a:cs typeface="Calibri" panose="020F0502020204030204" pitchFamily="34" charset="0"/>
              </a:rPr>
              <a:t>Draft</a:t>
            </a:r>
            <a:endParaRPr lang="es-CO" sz="1100" noProof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91640" y="1101090"/>
            <a:ext cx="792480" cy="2667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rtlCol="0" anchor="ctr">
            <a:noAutofit/>
          </a:bodyPr>
          <a:lstStyle/>
          <a:p>
            <a:pPr algn="ctr"/>
            <a:r>
              <a:rPr lang="es-CO" sz="1100" noProof="1" smtClean="0">
                <a:latin typeface="Calibri" panose="020F0502020204030204" pitchFamily="34" charset="0"/>
                <a:cs typeface="Calibri" panose="020F0502020204030204" pitchFamily="34" charset="0"/>
              </a:rPr>
              <a:t>Activated</a:t>
            </a:r>
            <a:endParaRPr lang="es-CO" sz="1100" noProof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853" y="768668"/>
            <a:ext cx="2238375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493" y="1101090"/>
            <a:ext cx="1986915" cy="365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1691640" y="1703070"/>
            <a:ext cx="792480" cy="2667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rtlCol="0" anchor="ctr">
            <a:noAutofit/>
          </a:bodyPr>
          <a:lstStyle/>
          <a:p>
            <a:pPr algn="ctr"/>
            <a:r>
              <a:rPr lang="es-CO" sz="1100" noProof="1" smtClean="0">
                <a:latin typeface="Calibri" panose="020F0502020204030204" pitchFamily="34" charset="0"/>
                <a:cs typeface="Calibri" panose="020F0502020204030204" pitchFamily="34" charset="0"/>
              </a:rPr>
              <a:t>Staged</a:t>
            </a:r>
            <a:endParaRPr lang="es-CO" sz="1100" noProof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691640" y="2320290"/>
            <a:ext cx="792480" cy="2667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rtlCol="0" anchor="ctr">
            <a:noAutofit/>
          </a:bodyPr>
          <a:lstStyle/>
          <a:p>
            <a:pPr algn="ctr"/>
            <a:r>
              <a:rPr lang="es-CO" sz="1100" noProof="1" smtClean="0">
                <a:latin typeface="Calibri" panose="020F0502020204030204" pitchFamily="34" charset="0"/>
                <a:cs typeface="Calibri" panose="020F0502020204030204" pitchFamily="34" charset="0"/>
              </a:rPr>
              <a:t>Published</a:t>
            </a:r>
            <a:endParaRPr lang="es-CO" sz="1100" noProof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920" y="2112752"/>
            <a:ext cx="350720" cy="277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691640" y="2876550"/>
            <a:ext cx="792480" cy="2667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  <a:prstDash val="dash"/>
          </a:ln>
        </p:spPr>
        <p:txBody>
          <a:bodyPr rtlCol="0" anchor="ctr">
            <a:noAutofit/>
          </a:bodyPr>
          <a:lstStyle/>
          <a:p>
            <a:pPr algn="ctr"/>
            <a:r>
              <a:rPr lang="es-CO" sz="1100" noProof="1" smtClean="0">
                <a:latin typeface="Calibri" panose="020F0502020204030204" pitchFamily="34" charset="0"/>
                <a:cs typeface="Calibri" panose="020F0502020204030204" pitchFamily="34" charset="0"/>
              </a:rPr>
              <a:t>Deleted</a:t>
            </a:r>
            <a:endParaRPr lang="es-CO" sz="1100" noProof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Arrow Connector 6"/>
          <p:cNvCxnSpPr>
            <a:stCxn id="4" idx="3"/>
            <a:endCxn id="6" idx="1"/>
          </p:cNvCxnSpPr>
          <p:nvPr/>
        </p:nvCxnSpPr>
        <p:spPr>
          <a:xfrm>
            <a:off x="1203960" y="1234440"/>
            <a:ext cx="487680" cy="0"/>
          </a:xfrm>
          <a:prstGeom prst="straightConnector1">
            <a:avLst/>
          </a:prstGeom>
          <a:solidFill>
            <a:srgbClr val="FFFF99"/>
          </a:solidFill>
          <a:ln w="127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</p:cxnSp>
      <p:cxnSp>
        <p:nvCxnSpPr>
          <p:cNvPr id="15" name="Straight Arrow Connector 14"/>
          <p:cNvCxnSpPr>
            <a:stCxn id="6" idx="2"/>
            <a:endCxn id="9" idx="0"/>
          </p:cNvCxnSpPr>
          <p:nvPr/>
        </p:nvCxnSpPr>
        <p:spPr>
          <a:xfrm>
            <a:off x="2087880" y="1367790"/>
            <a:ext cx="0" cy="335280"/>
          </a:xfrm>
          <a:prstGeom prst="straightConnector1">
            <a:avLst/>
          </a:prstGeom>
          <a:solidFill>
            <a:srgbClr val="FFFF99"/>
          </a:solidFill>
          <a:ln w="127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</p:cxnSp>
      <p:cxnSp>
        <p:nvCxnSpPr>
          <p:cNvPr id="18" name="Straight Arrow Connector 17"/>
          <p:cNvCxnSpPr/>
          <p:nvPr/>
        </p:nvCxnSpPr>
        <p:spPr>
          <a:xfrm>
            <a:off x="2087880" y="1969770"/>
            <a:ext cx="0" cy="335280"/>
          </a:xfrm>
          <a:prstGeom prst="straightConnector1">
            <a:avLst/>
          </a:prstGeom>
          <a:solidFill>
            <a:srgbClr val="FFFF99"/>
          </a:solidFill>
          <a:ln w="127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</p:cxnSp>
      <p:cxnSp>
        <p:nvCxnSpPr>
          <p:cNvPr id="19" name="Straight Arrow Connector 18"/>
          <p:cNvCxnSpPr/>
          <p:nvPr/>
        </p:nvCxnSpPr>
        <p:spPr>
          <a:xfrm>
            <a:off x="2087880" y="2586990"/>
            <a:ext cx="0" cy="335280"/>
          </a:xfrm>
          <a:prstGeom prst="straightConnector1">
            <a:avLst/>
          </a:prstGeom>
          <a:solidFill>
            <a:srgbClr val="FFFF99"/>
          </a:solidFill>
          <a:ln w="127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</p:cxnSp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920" y="1466500"/>
            <a:ext cx="350719" cy="277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150620" y="768668"/>
            <a:ext cx="3882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10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26720" y="693420"/>
            <a:ext cx="4450080" cy="283464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rtlCol="0" anchor="ctr">
            <a:noAutofit/>
          </a:bodyPr>
          <a:lstStyle/>
          <a:p>
            <a:pPr algn="ctr"/>
            <a:endParaRPr lang="es-CO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11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Políticas ejecutables dentro de API</a:t>
            </a:r>
            <a:endParaRPr lang="es-CO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113" y="896577"/>
            <a:ext cx="1462593" cy="4159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181" y="896577"/>
            <a:ext cx="1233584" cy="4119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639" y="1023536"/>
            <a:ext cx="1338835" cy="1728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20350" y="701040"/>
            <a:ext cx="16594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10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Global para todo el flujo: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6141" y="642661"/>
            <a:ext cx="17876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10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 definir en el </a:t>
            </a:r>
            <a:r>
              <a:rPr lang="es-CO" sz="105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Assembly</a:t>
            </a:r>
            <a:endParaRPr lang="es-CO" sz="105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58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Assembly</a:t>
            </a:r>
            <a:r>
              <a:rPr lang="es-CO" dirty="0" smtClean="0"/>
              <a:t> </a:t>
            </a:r>
            <a:r>
              <a:rPr lang="es-CO" dirty="0" err="1" smtClean="0"/>
              <a:t>Canvas</a:t>
            </a:r>
            <a:endParaRPr lang="es-CO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91" y="654050"/>
            <a:ext cx="8008318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581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Protecciones de autorización API</a:t>
            </a:r>
            <a:endParaRPr lang="es-C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smtClean="0"/>
              <a:t>Definidas en </a:t>
            </a:r>
            <a:r>
              <a:rPr lang="es-CO" dirty="0" err="1" smtClean="0"/>
              <a:t>Swagger</a:t>
            </a:r>
            <a:endParaRPr lang="es-CO" dirty="0" smtClean="0"/>
          </a:p>
          <a:p>
            <a:pPr lvl="1"/>
            <a:r>
              <a:rPr lang="es-CO" dirty="0"/>
              <a:t>Control </a:t>
            </a:r>
            <a:r>
              <a:rPr lang="es-CO" dirty="0" smtClean="0"/>
              <a:t>Basic</a:t>
            </a:r>
          </a:p>
          <a:p>
            <a:pPr lvl="2"/>
            <a:r>
              <a:rPr lang="es-CO" dirty="0" smtClean="0"/>
              <a:t>No </a:t>
            </a:r>
            <a:r>
              <a:rPr lang="es-CO" dirty="0"/>
              <a:t>se acostumbra en API, pero se encuentra en todas las implementaciones de </a:t>
            </a:r>
            <a:r>
              <a:rPr lang="es-CO" dirty="0" err="1"/>
              <a:t>frameworks</a:t>
            </a:r>
            <a:r>
              <a:rPr lang="es-CO" dirty="0"/>
              <a:t> cliente/server</a:t>
            </a:r>
            <a:r>
              <a:rPr lang="es-CO" dirty="0" smtClean="0"/>
              <a:t>.</a:t>
            </a:r>
            <a:r>
              <a:rPr lang="es-CO" dirty="0"/>
              <a:t> </a:t>
            </a:r>
            <a:endParaRPr lang="es-CO" dirty="0" smtClean="0"/>
          </a:p>
          <a:p>
            <a:pPr lvl="1"/>
            <a:r>
              <a:rPr lang="es-CO" dirty="0" smtClean="0"/>
              <a:t>Control </a:t>
            </a:r>
            <a:r>
              <a:rPr lang="es-CO" dirty="0" err="1" smtClean="0"/>
              <a:t>APIKey</a:t>
            </a:r>
            <a:endParaRPr lang="es-CO" dirty="0" smtClean="0"/>
          </a:p>
          <a:p>
            <a:pPr lvl="2"/>
            <a:r>
              <a:rPr lang="es-CO" dirty="0" smtClean="0"/>
              <a:t>Obliga que las invocaciones se verifiquen con un identificador único asociado con la app suscrita al servicio.</a:t>
            </a:r>
          </a:p>
          <a:p>
            <a:pPr lvl="1"/>
            <a:r>
              <a:rPr lang="es-CO" dirty="0" smtClean="0"/>
              <a:t>Control OAuth2</a:t>
            </a:r>
          </a:p>
          <a:p>
            <a:pPr lvl="2"/>
            <a:r>
              <a:rPr lang="es-CO" dirty="0" smtClean="0"/>
              <a:t>Estándar de facto de autorización de APIs</a:t>
            </a:r>
          </a:p>
          <a:p>
            <a:pPr lvl="2"/>
            <a:r>
              <a:rPr lang="es-CO" dirty="0" smtClean="0"/>
              <a:t>Tradicionalmente asociado a delegación de autorización de usuarios finales</a:t>
            </a:r>
            <a:endParaRPr lang="es-CO" dirty="0"/>
          </a:p>
          <a:p>
            <a:pPr lvl="1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7546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21" y="1097127"/>
            <a:ext cx="4206382" cy="2092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300" y="962795"/>
            <a:ext cx="3468872" cy="2816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710" y="3384212"/>
            <a:ext cx="2202180" cy="1364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23850" y="654537"/>
            <a:ext cx="4092206" cy="4158647"/>
          </a:xfrm>
        </p:spPr>
        <p:txBody>
          <a:bodyPr/>
          <a:lstStyle/>
          <a:p>
            <a:r>
              <a:rPr lang="es-CO" dirty="0" smtClean="0"/>
              <a:t>Planes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256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Forrester</a:t>
            </a:r>
            <a:r>
              <a:rPr lang="es-CO" dirty="0" smtClean="0"/>
              <a:t> 2018</a:t>
            </a:r>
            <a:endParaRPr lang="es-CO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2052" name="Picture 4" descr="http://new.dearx.co.za/wp-content/uploads/2019/04/newArtboard-1@2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204" y="-2"/>
            <a:ext cx="4714996" cy="583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26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Detalles del producto</a:t>
            </a:r>
            <a:endParaRPr lang="es-CO" dirty="0"/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369" y="3046859"/>
            <a:ext cx="4265295" cy="1226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771513"/>
            <a:ext cx="4134736" cy="2927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389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Detalle Producto</a:t>
            </a:r>
            <a:endParaRPr lang="es-C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sz="1600" dirty="0" smtClean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3" y="1203959"/>
            <a:ext cx="3168334" cy="3767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89" y="916052"/>
            <a:ext cx="5194380" cy="32448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105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93624" y="1427067"/>
            <a:ext cx="4322016" cy="224676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ES" sz="14000" dirty="0" smtClean="0">
                <a:solidFill>
                  <a:schemeClr val="accent4">
                    <a:lumMod val="50000"/>
                  </a:schemeClr>
                </a:solidFill>
                <a:latin typeface="Gill Sans Ultra Bold" panose="020B0A02020104020203" pitchFamily="34" charset="0"/>
                <a:ea typeface="Adobe Fan Heiti Std B" pitchFamily="34" charset="-128"/>
              </a:rPr>
              <a:t>AP</a:t>
            </a:r>
            <a:r>
              <a:rPr lang="es-ES" sz="14000" dirty="0" smtClean="0">
                <a:solidFill>
                  <a:srgbClr val="468AB8"/>
                </a:solidFill>
                <a:latin typeface="Gill Sans Ultra Bold" panose="020B0A02020104020203" pitchFamily="34" charset="0"/>
                <a:ea typeface="Adobe Fan Heiti Std B" pitchFamily="34" charset="-128"/>
              </a:rPr>
              <a:t>I</a:t>
            </a:r>
            <a:endParaRPr lang="es-CO" sz="14000" dirty="0">
              <a:latin typeface="Gill Sans Ultra Bold" panose="020B0A02020104020203" pitchFamily="34" charset="0"/>
            </a:endParaRPr>
          </a:p>
        </p:txBody>
      </p:sp>
      <p:pic>
        <p:nvPicPr>
          <p:cNvPr id="537603" name="Picture 4" descr="SOA-Experts"/>
          <p:cNvPicPr>
            <a:picLocks noChangeAspect="1" noChangeArrowheads="1"/>
          </p:cNvPicPr>
          <p:nvPr/>
        </p:nvPicPr>
        <p:blipFill rotWithShape="1">
          <a:blip r:embed="rId2" cstate="screen">
            <a:clrChange>
              <a:clrFrom>
                <a:srgbClr val="C1C1C1"/>
              </a:clrFrom>
              <a:clrTo>
                <a:srgbClr val="C1C1C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40928" y="1794923"/>
            <a:ext cx="648855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7607" name="Rectangle 7"/>
          <p:cNvSpPr>
            <a:spLocks noChangeArrowheads="1"/>
          </p:cNvSpPr>
          <p:nvPr/>
        </p:nvSpPr>
        <p:spPr bwMode="auto">
          <a:xfrm>
            <a:off x="290946" y="586656"/>
            <a:ext cx="6851073" cy="21669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s-ES" sz="1600">
              <a:solidFill>
                <a:schemeClr val="bg1"/>
              </a:solidFill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361112" y="2185363"/>
            <a:ext cx="189026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l"/>
            <a:r>
              <a:rPr lang="es-CO" sz="1000" b="1" dirty="0">
                <a:solidFill>
                  <a:srgbClr val="4D4D4D"/>
                </a:solidFill>
              </a:rPr>
              <a:t>VCSOFT Argentina S.A.</a:t>
            </a:r>
          </a:p>
          <a:p>
            <a:pPr algn="l"/>
            <a:r>
              <a:rPr lang="es-CO" sz="1000" dirty="0">
                <a:solidFill>
                  <a:srgbClr val="4D4D4D"/>
                </a:solidFill>
              </a:rPr>
              <a:t>Luis María Campos 134 10°</a:t>
            </a:r>
          </a:p>
          <a:p>
            <a:pPr algn="l"/>
            <a:r>
              <a:rPr lang="es-CO" sz="1000" dirty="0">
                <a:solidFill>
                  <a:srgbClr val="4D4D4D"/>
                </a:solidFill>
              </a:rPr>
              <a:t>Tel.: (54-11) 5258 2374</a:t>
            </a:r>
          </a:p>
          <a:p>
            <a:pPr algn="l"/>
            <a:r>
              <a:rPr lang="es-CO" sz="1000" dirty="0" err="1">
                <a:solidFill>
                  <a:srgbClr val="4D4D4D"/>
                </a:solidFill>
              </a:rPr>
              <a:t>Cel</a:t>
            </a:r>
            <a:r>
              <a:rPr lang="es-CO" sz="1000" dirty="0">
                <a:solidFill>
                  <a:srgbClr val="4D4D4D"/>
                </a:solidFill>
              </a:rPr>
              <a:t>:(54 9 11) 3236 9775</a:t>
            </a:r>
          </a:p>
          <a:p>
            <a:pPr algn="l"/>
            <a:r>
              <a:rPr lang="es-CO" sz="1000" dirty="0">
                <a:solidFill>
                  <a:srgbClr val="4D4D4D"/>
                </a:solidFill>
              </a:rPr>
              <a:t>Buenos Aires, Argentina</a:t>
            </a:r>
          </a:p>
          <a:p>
            <a:pPr algn="l"/>
            <a:endParaRPr lang="en-US" sz="1000" dirty="0">
              <a:solidFill>
                <a:srgbClr val="4D4D4D"/>
              </a:solidFill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6361113" y="3082648"/>
            <a:ext cx="1890261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l"/>
            <a:r>
              <a:rPr lang="es-CO" sz="1000" b="1" dirty="0">
                <a:solidFill>
                  <a:srgbClr val="4D4D4D"/>
                </a:solidFill>
              </a:rPr>
              <a:t>VCSOFT  S.A.S.</a:t>
            </a:r>
          </a:p>
          <a:p>
            <a:pPr algn="l"/>
            <a:r>
              <a:rPr lang="es-CO" sz="1000" dirty="0">
                <a:solidFill>
                  <a:srgbClr val="4D4D4D"/>
                </a:solidFill>
              </a:rPr>
              <a:t>Calle 100 No 17A - 36 Of. 601</a:t>
            </a:r>
          </a:p>
          <a:p>
            <a:pPr algn="l"/>
            <a:r>
              <a:rPr lang="es-CO" sz="1000" dirty="0">
                <a:solidFill>
                  <a:srgbClr val="4D4D4D"/>
                </a:solidFill>
              </a:rPr>
              <a:t>Tel: (57-1) 621 9348</a:t>
            </a:r>
          </a:p>
          <a:p>
            <a:pPr algn="l"/>
            <a:r>
              <a:rPr lang="es-CO" sz="1000" dirty="0" err="1">
                <a:solidFill>
                  <a:srgbClr val="4D4D4D"/>
                </a:solidFill>
              </a:rPr>
              <a:t>Cel</a:t>
            </a:r>
            <a:r>
              <a:rPr lang="es-CO" sz="1000" dirty="0">
                <a:solidFill>
                  <a:srgbClr val="4D4D4D"/>
                </a:solidFill>
              </a:rPr>
              <a:t>: 315 343 3919</a:t>
            </a:r>
          </a:p>
          <a:p>
            <a:pPr algn="l"/>
            <a:r>
              <a:rPr lang="es-CO" sz="1000" dirty="0">
                <a:solidFill>
                  <a:srgbClr val="4D4D4D"/>
                </a:solidFill>
              </a:rPr>
              <a:t>Bogotá, Colombia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13" y="1674945"/>
            <a:ext cx="1806142" cy="530982"/>
          </a:xfrm>
          <a:prstGeom prst="rect">
            <a:avLst/>
          </a:prstGeom>
        </p:spPr>
      </p:pic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6361113" y="4017830"/>
            <a:ext cx="1947969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l"/>
            <a:r>
              <a:rPr lang="it-IT" sz="1000" b="1" dirty="0" smtClean="0">
                <a:solidFill>
                  <a:srgbClr val="4D4D4D"/>
                </a:solidFill>
              </a:rPr>
              <a:t>VCSOFT Chile S.A.</a:t>
            </a:r>
          </a:p>
          <a:p>
            <a:pPr algn="l"/>
            <a:r>
              <a:rPr lang="it-IT" sz="1000" dirty="0">
                <a:solidFill>
                  <a:srgbClr val="4D4D4D"/>
                </a:solidFill>
              </a:rPr>
              <a:t>Francisco Antonio Encina </a:t>
            </a:r>
            <a:r>
              <a:rPr lang="it-IT" sz="1000" dirty="0" smtClean="0">
                <a:solidFill>
                  <a:srgbClr val="4D4D4D"/>
                </a:solidFill>
              </a:rPr>
              <a:t>1781</a:t>
            </a:r>
          </a:p>
          <a:p>
            <a:pPr algn="l"/>
            <a:r>
              <a:rPr lang="it-IT" sz="1000" dirty="0" smtClean="0">
                <a:solidFill>
                  <a:srgbClr val="4D4D4D"/>
                </a:solidFill>
              </a:rPr>
              <a:t>Tel: (56-2) 28171983</a:t>
            </a:r>
          </a:p>
          <a:p>
            <a:pPr algn="l"/>
            <a:r>
              <a:rPr lang="it-IT" sz="1000" dirty="0" smtClean="0">
                <a:solidFill>
                  <a:srgbClr val="4D4D4D"/>
                </a:solidFill>
              </a:rPr>
              <a:t>Cel:(56-9) 6288 5114</a:t>
            </a:r>
          </a:p>
          <a:p>
            <a:pPr algn="l"/>
            <a:r>
              <a:rPr lang="it-IT" sz="1000" dirty="0" smtClean="0">
                <a:solidFill>
                  <a:srgbClr val="4D4D4D"/>
                </a:solidFill>
              </a:rPr>
              <a:t>Santiago, Chile</a:t>
            </a:r>
            <a:endParaRPr lang="it-IT" sz="1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09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Gartner</a:t>
            </a:r>
            <a:r>
              <a:rPr lang="es-CO" dirty="0" smtClean="0"/>
              <a:t> 2019</a:t>
            </a:r>
            <a:endParaRPr lang="es-CO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173" y="554045"/>
            <a:ext cx="4632927" cy="4589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217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ounded Rectangle 36"/>
          <p:cNvSpPr/>
          <p:nvPr/>
        </p:nvSpPr>
        <p:spPr>
          <a:xfrm>
            <a:off x="2447925" y="962025"/>
            <a:ext cx="4543425" cy="3583675"/>
          </a:xfrm>
          <a:prstGeom prst="roundRect">
            <a:avLst>
              <a:gd name="adj" fmla="val 6611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>
            <a:noAutofit/>
          </a:bodyPr>
          <a:lstStyle/>
          <a:p>
            <a:r>
              <a:rPr lang="es-CO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 Management</a:t>
            </a:r>
            <a:endParaRPr lang="es-CO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¿Cuál se ajusta mejor a mis necesidades reales?</a:t>
            </a:r>
            <a:endParaRPr lang="es-CO" dirty="0"/>
          </a:p>
        </p:txBody>
      </p:sp>
      <p:grpSp>
        <p:nvGrpSpPr>
          <p:cNvPr id="31" name="Group 30"/>
          <p:cNvGrpSpPr/>
          <p:nvPr/>
        </p:nvGrpSpPr>
        <p:grpSpPr>
          <a:xfrm>
            <a:off x="2573443" y="1175138"/>
            <a:ext cx="887100" cy="888721"/>
            <a:chOff x="7008668" y="1350259"/>
            <a:chExt cx="1189729" cy="1126801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0834" y="1627258"/>
              <a:ext cx="842963" cy="585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Oval 4"/>
            <p:cNvSpPr/>
            <p:nvPr/>
          </p:nvSpPr>
          <p:spPr>
            <a:xfrm>
              <a:off x="7008668" y="2120012"/>
              <a:ext cx="201705" cy="15464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s-CO" dirty="0" smtClean="0"/>
            </a:p>
          </p:txBody>
        </p:sp>
        <p:cxnSp>
          <p:nvCxnSpPr>
            <p:cNvPr id="6" name="Straight Connector 5"/>
            <p:cNvCxnSpPr>
              <a:stCxn id="5" idx="7"/>
            </p:cNvCxnSpPr>
            <p:nvPr/>
          </p:nvCxnSpPr>
          <p:spPr>
            <a:xfrm flipV="1">
              <a:off x="7180833" y="2055043"/>
              <a:ext cx="146610" cy="87617"/>
            </a:xfrm>
            <a:prstGeom prst="line">
              <a:avLst/>
            </a:prstGeom>
            <a:ln w="38100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sp>
          <p:nvSpPr>
            <p:cNvPr id="7" name="Oval 6"/>
            <p:cNvSpPr/>
            <p:nvPr/>
          </p:nvSpPr>
          <p:spPr>
            <a:xfrm>
              <a:off x="7501462" y="2322419"/>
              <a:ext cx="201705" cy="15464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s-CO" dirty="0" smtClean="0"/>
            </a:p>
          </p:txBody>
        </p:sp>
        <p:cxnSp>
          <p:nvCxnSpPr>
            <p:cNvPr id="8" name="Straight Connector 7"/>
            <p:cNvCxnSpPr>
              <a:stCxn id="7" idx="0"/>
              <a:endCxn id="4" idx="2"/>
            </p:cNvCxnSpPr>
            <p:nvPr/>
          </p:nvCxnSpPr>
          <p:spPr>
            <a:xfrm flipV="1">
              <a:off x="7602315" y="2213046"/>
              <a:ext cx="1" cy="109373"/>
            </a:xfrm>
            <a:prstGeom prst="line">
              <a:avLst/>
            </a:prstGeom>
            <a:ln w="38100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7996692" y="2135725"/>
              <a:ext cx="201705" cy="15464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s-CO" dirty="0" smtClean="0"/>
            </a:p>
          </p:txBody>
        </p:sp>
        <p:cxnSp>
          <p:nvCxnSpPr>
            <p:cNvPr id="10" name="Straight Connector 9"/>
            <p:cNvCxnSpPr>
              <a:stCxn id="9" idx="1"/>
            </p:cNvCxnSpPr>
            <p:nvPr/>
          </p:nvCxnSpPr>
          <p:spPr>
            <a:xfrm flipH="1" flipV="1">
              <a:off x="7895768" y="2055043"/>
              <a:ext cx="130462" cy="103329"/>
            </a:xfrm>
            <a:prstGeom prst="line">
              <a:avLst/>
            </a:prstGeom>
            <a:ln w="38100">
              <a:solidFill>
                <a:srgbClr val="7F98D7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7026380" y="1350259"/>
              <a:ext cx="1163074" cy="35120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CO" sz="1200" dirty="0" smtClean="0">
                  <a:solidFill>
                    <a:schemeClr val="accent4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API Pagos</a:t>
              </a:r>
              <a:endParaRPr lang="es-CO" sz="12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72" y="1510263"/>
            <a:ext cx="7753350" cy="316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2940886" y="4671500"/>
            <a:ext cx="3631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ECOSISTEMA</a:t>
            </a:r>
          </a:p>
        </p:txBody>
      </p:sp>
    </p:spTree>
    <p:extLst>
      <p:ext uri="{BB962C8B-B14F-4D97-AF65-F5344CB8AC3E}">
        <p14:creationId xmlns:p14="http://schemas.microsoft.com/office/powerpoint/2010/main" val="139051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Componentes APIC</a:t>
            </a:r>
            <a:endParaRPr lang="es-CO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64" y="654050"/>
            <a:ext cx="3774971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5974135" y="3309341"/>
            <a:ext cx="2522164" cy="1189430"/>
            <a:chOff x="5888411" y="3376613"/>
            <a:chExt cx="2522164" cy="1189430"/>
          </a:xfrm>
        </p:grpSpPr>
        <p:pic>
          <p:nvPicPr>
            <p:cNvPr id="5" name="Picture 2" descr="C:\Users\mtorres\Pictures\DataPower_IDG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888411" y="3376613"/>
              <a:ext cx="2522164" cy="1189430"/>
            </a:xfrm>
            <a:prstGeom prst="rect">
              <a:avLst/>
            </a:prstGeom>
            <a:noFill/>
          </p:spPr>
        </p:pic>
        <p:sp>
          <p:nvSpPr>
            <p:cNvPr id="4" name="TextBox 3"/>
            <p:cNvSpPr txBox="1"/>
            <p:nvPr/>
          </p:nvSpPr>
          <p:spPr>
            <a:xfrm>
              <a:off x="6416724" y="4254977"/>
              <a:ext cx="163698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O" sz="1050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Datapower</a:t>
              </a:r>
              <a:r>
                <a:rPr lang="es-CO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API Gateway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594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387" y="1376362"/>
            <a:ext cx="2981325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2105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948644" y="2949456"/>
            <a:ext cx="695769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8085221" y="3004457"/>
            <a:ext cx="618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AWS</a:t>
            </a:r>
            <a:endParaRPr lang="es-CO" dirty="0"/>
          </a:p>
        </p:txBody>
      </p:sp>
      <p:sp>
        <p:nvSpPr>
          <p:cNvPr id="38" name="Rectangle 37"/>
          <p:cNvSpPr/>
          <p:nvPr/>
        </p:nvSpPr>
        <p:spPr>
          <a:xfrm>
            <a:off x="3578536" y="3575098"/>
            <a:ext cx="1670670" cy="7562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 smtClean="0"/>
              <a:t>API Manager</a:t>
            </a:r>
            <a:endParaRPr lang="es-CO" sz="1100" dirty="0"/>
          </a:p>
        </p:txBody>
      </p:sp>
      <p:sp>
        <p:nvSpPr>
          <p:cNvPr id="39" name="Rectangle 38"/>
          <p:cNvSpPr/>
          <p:nvPr/>
        </p:nvSpPr>
        <p:spPr>
          <a:xfrm>
            <a:off x="2146440" y="3587407"/>
            <a:ext cx="983152" cy="756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 smtClean="0"/>
              <a:t>API Portal</a:t>
            </a:r>
            <a:endParaRPr lang="es-CO" sz="1100" dirty="0"/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5259263" y="3957061"/>
            <a:ext cx="293597" cy="0"/>
          </a:xfrm>
          <a:prstGeom prst="straightConnector1">
            <a:avLst/>
          </a:prstGeom>
          <a:ln w="317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pic>
        <p:nvPicPr>
          <p:cNvPr id="4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660" y="3702588"/>
            <a:ext cx="25512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5371686" y="3965542"/>
            <a:ext cx="14347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Administrador API</a:t>
            </a:r>
          </a:p>
          <a:p>
            <a:r>
              <a:rPr lang="es-CO" sz="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Aprueba publicaciones</a:t>
            </a:r>
          </a:p>
          <a:p>
            <a:r>
              <a:rPr lang="es-CO" sz="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Invita Consumidores</a:t>
            </a:r>
          </a:p>
          <a:p>
            <a:r>
              <a:rPr lang="es-CO" sz="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Aprueba APP Consumidoras</a:t>
            </a:r>
          </a:p>
          <a:p>
            <a:r>
              <a:rPr lang="es-CO" sz="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Consulta analítica de uso API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4399885" y="4292541"/>
            <a:ext cx="0" cy="321349"/>
          </a:xfrm>
          <a:prstGeom prst="straightConnector1">
            <a:avLst/>
          </a:prstGeom>
          <a:ln w="317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pic>
        <p:nvPicPr>
          <p:cNvPr id="46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145" y="4390558"/>
            <a:ext cx="298592" cy="41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341" y="4281013"/>
            <a:ext cx="288131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4632936" y="4521557"/>
            <a:ext cx="1327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Desarrolladores API</a:t>
            </a:r>
          </a:p>
          <a:p>
            <a:r>
              <a:rPr lang="es-CO" sz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Registran API</a:t>
            </a:r>
          </a:p>
          <a:p>
            <a:r>
              <a:rPr lang="es-CO" sz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Solicitan Publicación de API</a:t>
            </a:r>
          </a:p>
          <a:p>
            <a:r>
              <a:rPr lang="es-CO" sz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Crean nuevas versiones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990357" y="3141830"/>
            <a:ext cx="1670670" cy="4401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 smtClean="0"/>
              <a:t>API </a:t>
            </a:r>
            <a:r>
              <a:rPr lang="es-CO" sz="1100" dirty="0" err="1" smtClean="0"/>
              <a:t>Analytics</a:t>
            </a:r>
            <a:endParaRPr lang="es-CO" sz="1100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5824317" y="325173"/>
            <a:ext cx="0" cy="261596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043" y="3514932"/>
            <a:ext cx="375311" cy="375311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1279664" y="3867769"/>
            <a:ext cx="13227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Consumidores</a:t>
            </a:r>
          </a:p>
          <a:p>
            <a:r>
              <a:rPr lang="es-CO" sz="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Externos</a:t>
            </a:r>
          </a:p>
          <a:p>
            <a:r>
              <a:rPr lang="es-CO" sz="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Identifican APIs TBK</a:t>
            </a:r>
          </a:p>
          <a:p>
            <a:r>
              <a:rPr lang="es-CO" sz="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Consultan Planes suscripción</a:t>
            </a:r>
          </a:p>
          <a:p>
            <a:r>
              <a:rPr lang="es-CO" sz="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Registran APP</a:t>
            </a:r>
          </a:p>
          <a:p>
            <a:r>
              <a:rPr lang="es-CO" sz="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Suscriben APP</a:t>
            </a:r>
          </a:p>
          <a:p>
            <a:r>
              <a:rPr lang="es-CO" sz="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Solicitan Aprobación APP a TBK</a:t>
            </a:r>
          </a:p>
          <a:p>
            <a:r>
              <a:rPr lang="es-CO" sz="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CO" sz="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Consultan Analítica de uso </a:t>
            </a:r>
          </a:p>
        </p:txBody>
      </p:sp>
      <p:sp>
        <p:nvSpPr>
          <p:cNvPr id="55" name="Rectangle 54"/>
          <p:cNvSpPr/>
          <p:nvPr/>
        </p:nvSpPr>
        <p:spPr>
          <a:xfrm>
            <a:off x="3922048" y="1681539"/>
            <a:ext cx="1641276" cy="75627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CO" sz="900" dirty="0" err="1" smtClean="0">
                <a:solidFill>
                  <a:schemeClr val="tx1"/>
                </a:solidFill>
              </a:rPr>
              <a:t>Datapower</a:t>
            </a:r>
            <a:r>
              <a:rPr lang="es-CO" sz="900" dirty="0" smtClean="0">
                <a:solidFill>
                  <a:schemeClr val="tx1"/>
                </a:solidFill>
              </a:rPr>
              <a:t> DMZ</a:t>
            </a:r>
            <a:endParaRPr lang="es-CO" sz="900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922048" y="609010"/>
            <a:ext cx="1641276" cy="75627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CO" sz="900" dirty="0" err="1" smtClean="0">
                <a:solidFill>
                  <a:schemeClr val="tx1"/>
                </a:solidFill>
              </a:rPr>
              <a:t>Datapower</a:t>
            </a:r>
            <a:r>
              <a:rPr lang="es-CO" sz="900" dirty="0" smtClean="0">
                <a:solidFill>
                  <a:schemeClr val="tx1"/>
                </a:solidFill>
              </a:rPr>
              <a:t> DMZ</a:t>
            </a:r>
            <a:endParaRPr lang="es-CO" sz="9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3863856" y="1504225"/>
            <a:ext cx="4351994" cy="831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8481548" y="2080402"/>
            <a:ext cx="4443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900" dirty="0" err="1" smtClean="0"/>
              <a:t>Paine</a:t>
            </a:r>
            <a:endParaRPr lang="es-CO" sz="900" dirty="0"/>
          </a:p>
        </p:txBody>
      </p:sp>
      <p:sp>
        <p:nvSpPr>
          <p:cNvPr id="61" name="TextBox 60"/>
          <p:cNvSpPr txBox="1"/>
          <p:nvPr/>
        </p:nvSpPr>
        <p:spPr>
          <a:xfrm>
            <a:off x="8518416" y="1024548"/>
            <a:ext cx="4074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900" dirty="0" err="1" smtClean="0"/>
              <a:t>Liray</a:t>
            </a:r>
            <a:endParaRPr lang="es-CO" sz="900" dirty="0"/>
          </a:p>
        </p:txBody>
      </p:sp>
      <p:sp>
        <p:nvSpPr>
          <p:cNvPr id="62" name="Rectangle 61"/>
          <p:cNvSpPr/>
          <p:nvPr/>
        </p:nvSpPr>
        <p:spPr>
          <a:xfrm>
            <a:off x="6381822" y="1681539"/>
            <a:ext cx="1641276" cy="75627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CO" sz="900" dirty="0" err="1" smtClean="0">
                <a:solidFill>
                  <a:schemeClr val="tx1"/>
                </a:solidFill>
              </a:rPr>
              <a:t>Datapower</a:t>
            </a:r>
            <a:r>
              <a:rPr lang="es-CO" sz="900" dirty="0" smtClean="0">
                <a:solidFill>
                  <a:schemeClr val="tx1"/>
                </a:solidFill>
              </a:rPr>
              <a:t> INT</a:t>
            </a:r>
            <a:endParaRPr lang="es-CO" sz="900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381822" y="609010"/>
            <a:ext cx="1641276" cy="75627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CO" sz="900" dirty="0" err="1" smtClean="0">
                <a:solidFill>
                  <a:schemeClr val="tx1"/>
                </a:solidFill>
              </a:rPr>
              <a:t>Datapower</a:t>
            </a:r>
            <a:r>
              <a:rPr lang="es-CO" sz="900" dirty="0" smtClean="0">
                <a:solidFill>
                  <a:schemeClr val="tx1"/>
                </a:solidFill>
              </a:rPr>
              <a:t> INT</a:t>
            </a:r>
            <a:endParaRPr lang="es-CO" sz="900" dirty="0">
              <a:solidFill>
                <a:schemeClr val="tx1"/>
              </a:solidFill>
            </a:endParaRPr>
          </a:p>
        </p:txBody>
      </p:sp>
      <p:pic>
        <p:nvPicPr>
          <p:cNvPr id="67" name="Picture 5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534" y="1151833"/>
            <a:ext cx="474834" cy="478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4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738" y="1034325"/>
            <a:ext cx="47661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" name="TextBox 68"/>
          <p:cNvSpPr txBox="1"/>
          <p:nvPr/>
        </p:nvSpPr>
        <p:spPr>
          <a:xfrm>
            <a:off x="2839814" y="1537703"/>
            <a:ext cx="649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APPs</a:t>
            </a:r>
            <a:r>
              <a:rPr lang="es-CO" sz="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los </a:t>
            </a:r>
          </a:p>
          <a:p>
            <a:r>
              <a:rPr lang="es-CO" sz="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consumidores</a:t>
            </a: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3635985" y="2061126"/>
            <a:ext cx="849313" cy="0"/>
          </a:xfrm>
          <a:prstGeom prst="straightConnector1">
            <a:avLst/>
          </a:prstGeom>
          <a:ln w="12700">
            <a:solidFill>
              <a:schemeClr val="accent3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4999646" y="2061126"/>
            <a:ext cx="1312862" cy="0"/>
          </a:xfrm>
          <a:prstGeom prst="straightConnector1">
            <a:avLst/>
          </a:prstGeom>
          <a:ln w="12700">
            <a:solidFill>
              <a:schemeClr val="accent3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3635983" y="1912844"/>
            <a:ext cx="896938" cy="0"/>
          </a:xfrm>
          <a:prstGeom prst="straightConnector1">
            <a:avLst/>
          </a:prstGeom>
          <a:ln w="127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4999646" y="1912844"/>
            <a:ext cx="1312862" cy="0"/>
          </a:xfrm>
          <a:prstGeom prst="straightConnector1">
            <a:avLst/>
          </a:prstGeom>
          <a:ln w="127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75" name="Rectangle 74"/>
          <p:cNvSpPr/>
          <p:nvPr/>
        </p:nvSpPr>
        <p:spPr>
          <a:xfrm>
            <a:off x="4532921" y="1912842"/>
            <a:ext cx="466725" cy="2128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rgbClr val="C8CDFC"/>
            </a:solidFill>
          </a:ln>
        </p:spPr>
        <p:txBody>
          <a:bodyPr rtlCol="0" anchor="ctr">
            <a:noAutofit/>
          </a:bodyPr>
          <a:lstStyle/>
          <a:p>
            <a:pPr algn="l"/>
            <a:r>
              <a:rPr lang="es-CO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Router</a:t>
            </a:r>
            <a:endParaRPr lang="es-CO" sz="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707796" y="1912843"/>
            <a:ext cx="952090" cy="35965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ctr"/>
            <a:r>
              <a:rPr lang="es-CO" sz="9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APIGw</a:t>
            </a:r>
            <a:endParaRPr lang="es-CO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6506580" y="1801875"/>
            <a:ext cx="402430" cy="323850"/>
            <a:chOff x="1433513" y="2510482"/>
            <a:chExt cx="402430" cy="323850"/>
          </a:xfrm>
        </p:grpSpPr>
        <p:sp>
          <p:nvSpPr>
            <p:cNvPr id="78" name="Oval 77"/>
            <p:cNvSpPr/>
            <p:nvPr/>
          </p:nvSpPr>
          <p:spPr>
            <a:xfrm>
              <a:off x="1533524" y="2510482"/>
              <a:ext cx="302419" cy="323850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rtlCol="0" anchor="ctr">
              <a:noAutofit/>
            </a:bodyPr>
            <a:lstStyle/>
            <a:p>
              <a:pPr algn="l"/>
              <a:endParaRPr lang="es-CO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79" name="Picture 2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3513" y="2510482"/>
              <a:ext cx="395287" cy="323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0" name="Rectangle 79"/>
          <p:cNvSpPr/>
          <p:nvPr/>
        </p:nvSpPr>
        <p:spPr>
          <a:xfrm>
            <a:off x="6477545" y="2311234"/>
            <a:ext cx="489071" cy="175184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ctr"/>
            <a:r>
              <a:rPr lang="es-CO" sz="7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mgmt0</a:t>
            </a:r>
            <a:endParaRPr lang="es-CO" sz="7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3164582" y="3965542"/>
            <a:ext cx="336866" cy="0"/>
          </a:xfrm>
          <a:prstGeom prst="straightConnector1">
            <a:avLst/>
          </a:prstGeom>
          <a:ln w="12700">
            <a:solidFill>
              <a:srgbClr val="7F98D7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90" name="TextBox 89"/>
          <p:cNvSpPr txBox="1"/>
          <p:nvPr/>
        </p:nvSpPr>
        <p:spPr>
          <a:xfrm>
            <a:off x="5256533" y="257464"/>
            <a:ext cx="5677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900" dirty="0" smtClean="0"/>
              <a:t>DMZ</a:t>
            </a:r>
            <a:endParaRPr lang="es-CO" sz="900" dirty="0"/>
          </a:p>
        </p:txBody>
      </p:sp>
      <p:sp>
        <p:nvSpPr>
          <p:cNvPr id="91" name="TextBox 90"/>
          <p:cNvSpPr txBox="1"/>
          <p:nvPr/>
        </p:nvSpPr>
        <p:spPr>
          <a:xfrm>
            <a:off x="5824317" y="257464"/>
            <a:ext cx="5677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900" dirty="0" smtClean="0"/>
              <a:t>INT BBN</a:t>
            </a:r>
            <a:endParaRPr lang="es-CO" sz="900" dirty="0"/>
          </a:p>
        </p:txBody>
      </p:sp>
      <p:sp>
        <p:nvSpPr>
          <p:cNvPr id="92" name="Rectangle 91"/>
          <p:cNvSpPr/>
          <p:nvPr/>
        </p:nvSpPr>
        <p:spPr>
          <a:xfrm>
            <a:off x="4407654" y="1255380"/>
            <a:ext cx="757029" cy="219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ctr"/>
            <a:r>
              <a:rPr lang="es-CO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Router</a:t>
            </a:r>
            <a:r>
              <a:rPr lang="es-CO" sz="7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CO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Adm</a:t>
            </a:r>
            <a:endParaRPr lang="es-CO" sz="7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4359212" y="2710270"/>
            <a:ext cx="0" cy="861722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4813793" y="2311234"/>
            <a:ext cx="592268" cy="31830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ctr"/>
            <a:r>
              <a:rPr lang="es-CO" sz="7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</a:t>
            </a:r>
            <a:endParaRPr lang="es-CO" sz="7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8" name="Elbow Connector 97"/>
          <p:cNvCxnSpPr>
            <a:stCxn id="76" idx="2"/>
            <a:endCxn id="96" idx="3"/>
          </p:cNvCxnSpPr>
          <p:nvPr/>
        </p:nvCxnSpPr>
        <p:spPr>
          <a:xfrm rot="5400000">
            <a:off x="6196006" y="1482549"/>
            <a:ext cx="197891" cy="1777780"/>
          </a:xfrm>
          <a:prstGeom prst="bentConnector2">
            <a:avLst/>
          </a:prstGeom>
          <a:ln w="127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02" name="Elbow Connector 101"/>
          <p:cNvCxnSpPr>
            <a:endCxn id="49" idx="1"/>
          </p:cNvCxnSpPr>
          <p:nvPr/>
        </p:nvCxnSpPr>
        <p:spPr>
          <a:xfrm rot="16200000" flipH="1">
            <a:off x="5314838" y="2686382"/>
            <a:ext cx="732367" cy="618671"/>
          </a:xfrm>
          <a:prstGeom prst="bentConnector2">
            <a:avLst/>
          </a:prstGeom>
          <a:ln w="127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3635985" y="1070032"/>
            <a:ext cx="849313" cy="0"/>
          </a:xfrm>
          <a:prstGeom prst="straightConnector1">
            <a:avLst/>
          </a:prstGeom>
          <a:ln w="12700">
            <a:solidFill>
              <a:schemeClr val="accent3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19" name="Straight Arrow Connector 118"/>
          <p:cNvCxnSpPr/>
          <p:nvPr/>
        </p:nvCxnSpPr>
        <p:spPr>
          <a:xfrm>
            <a:off x="4999646" y="1070032"/>
            <a:ext cx="1312862" cy="0"/>
          </a:xfrm>
          <a:prstGeom prst="straightConnector1">
            <a:avLst/>
          </a:prstGeom>
          <a:ln w="12700">
            <a:solidFill>
              <a:schemeClr val="accent3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20" name="Straight Arrow Connector 119"/>
          <p:cNvCxnSpPr/>
          <p:nvPr/>
        </p:nvCxnSpPr>
        <p:spPr>
          <a:xfrm>
            <a:off x="3635983" y="921750"/>
            <a:ext cx="896938" cy="0"/>
          </a:xfrm>
          <a:prstGeom prst="straightConnector1">
            <a:avLst/>
          </a:prstGeom>
          <a:ln w="127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4999646" y="921750"/>
            <a:ext cx="1312862" cy="0"/>
          </a:xfrm>
          <a:prstGeom prst="straightConnector1">
            <a:avLst/>
          </a:prstGeom>
          <a:ln w="127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22" name="Rectangle 121"/>
          <p:cNvSpPr/>
          <p:nvPr/>
        </p:nvSpPr>
        <p:spPr>
          <a:xfrm>
            <a:off x="4532921" y="921748"/>
            <a:ext cx="466725" cy="2128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rgbClr val="C8CDFC"/>
            </a:solidFill>
          </a:ln>
        </p:spPr>
        <p:txBody>
          <a:bodyPr rtlCol="0" anchor="ctr">
            <a:noAutofit/>
          </a:bodyPr>
          <a:lstStyle/>
          <a:p>
            <a:pPr algn="l"/>
            <a:r>
              <a:rPr lang="es-CO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Router</a:t>
            </a:r>
            <a:endParaRPr lang="es-CO" sz="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600080" y="609010"/>
            <a:ext cx="134312" cy="184012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es-CO" sz="800" dirty="0" smtClean="0">
                <a:solidFill>
                  <a:schemeClr val="tx1"/>
                </a:solidFill>
              </a:rPr>
              <a:t>LB </a:t>
            </a:r>
          </a:p>
          <a:p>
            <a:endParaRPr lang="es-CO" sz="800" dirty="0">
              <a:solidFill>
                <a:schemeClr val="tx1"/>
              </a:solidFill>
            </a:endParaRPr>
          </a:p>
          <a:p>
            <a:r>
              <a:rPr lang="es-CO" sz="800" dirty="0" smtClean="0">
                <a:solidFill>
                  <a:schemeClr val="tx1"/>
                </a:solidFill>
              </a:rPr>
              <a:t>F5</a:t>
            </a:r>
            <a:endParaRPr lang="es-CO" sz="800" dirty="0">
              <a:solidFill>
                <a:schemeClr val="tx1"/>
              </a:solidFill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6707796" y="838811"/>
            <a:ext cx="952090" cy="35965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ctr"/>
            <a:r>
              <a:rPr lang="es-CO" sz="9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APIGw</a:t>
            </a:r>
            <a:endParaRPr lang="es-CO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8" name="Group 127"/>
          <p:cNvGrpSpPr/>
          <p:nvPr/>
        </p:nvGrpSpPr>
        <p:grpSpPr>
          <a:xfrm>
            <a:off x="6506580" y="727843"/>
            <a:ext cx="402430" cy="323850"/>
            <a:chOff x="1433513" y="2510482"/>
            <a:chExt cx="402430" cy="323850"/>
          </a:xfrm>
        </p:grpSpPr>
        <p:sp>
          <p:nvSpPr>
            <p:cNvPr id="129" name="Oval 128"/>
            <p:cNvSpPr/>
            <p:nvPr/>
          </p:nvSpPr>
          <p:spPr>
            <a:xfrm>
              <a:off x="1533524" y="2510482"/>
              <a:ext cx="302419" cy="323850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rtlCol="0" anchor="ctr">
              <a:noAutofit/>
            </a:bodyPr>
            <a:lstStyle/>
            <a:p>
              <a:pPr algn="l"/>
              <a:endParaRPr lang="es-CO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30" name="Picture 2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3513" y="2510482"/>
              <a:ext cx="395287" cy="323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1" name="Rectangle 130"/>
          <p:cNvSpPr/>
          <p:nvPr/>
        </p:nvSpPr>
        <p:spPr>
          <a:xfrm>
            <a:off x="6477545" y="1237202"/>
            <a:ext cx="489071" cy="175184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ctr"/>
            <a:r>
              <a:rPr lang="es-CO" sz="7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mgmt0</a:t>
            </a:r>
            <a:endParaRPr lang="es-CO" sz="7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4085489" y="2311234"/>
            <a:ext cx="547447" cy="31830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ctr"/>
            <a:r>
              <a:rPr lang="es-CO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Router</a:t>
            </a:r>
            <a:r>
              <a:rPr lang="es-CO" sz="7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CO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Adm</a:t>
            </a:r>
            <a:endParaRPr lang="es-CO" sz="7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34" name="Elbow Connector 133"/>
          <p:cNvCxnSpPr>
            <a:stCxn id="132" idx="0"/>
            <a:endCxn id="80" idx="1"/>
          </p:cNvCxnSpPr>
          <p:nvPr/>
        </p:nvCxnSpPr>
        <p:spPr>
          <a:xfrm rot="16200000" flipH="1">
            <a:off x="5374583" y="1295864"/>
            <a:ext cx="87592" cy="2118332"/>
          </a:xfrm>
          <a:prstGeom prst="bentConnector4">
            <a:avLst>
              <a:gd name="adj1" fmla="val -119699"/>
              <a:gd name="adj2" fmla="val 78531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7586480" y="4659135"/>
            <a:ext cx="132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Producción</a:t>
            </a:r>
          </a:p>
          <a:p>
            <a:r>
              <a:rPr lang="es-CO" sz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 de la infraestructura</a:t>
            </a:r>
          </a:p>
          <a:p>
            <a:r>
              <a:rPr lang="es-CO" sz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Adición y modificación topología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8085221" y="3571993"/>
            <a:ext cx="165186" cy="627326"/>
          </a:xfrm>
          <a:prstGeom prst="straightConnector1">
            <a:avLst/>
          </a:prstGeom>
          <a:ln w="952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8250406" y="3373789"/>
            <a:ext cx="243279" cy="825528"/>
          </a:xfrm>
          <a:prstGeom prst="straightConnector1">
            <a:avLst/>
          </a:prstGeom>
          <a:ln w="952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4" name="Straight Arrow Connector 73"/>
          <p:cNvCxnSpPr/>
          <p:nvPr/>
        </p:nvCxnSpPr>
        <p:spPr>
          <a:xfrm flipH="1" flipV="1">
            <a:off x="7586480" y="4112523"/>
            <a:ext cx="663927" cy="86795"/>
          </a:xfrm>
          <a:prstGeom prst="straightConnector1">
            <a:avLst/>
          </a:prstGeom>
          <a:ln w="952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81" name="Straight Arrow Connector 80"/>
          <p:cNvCxnSpPr/>
          <p:nvPr/>
        </p:nvCxnSpPr>
        <p:spPr>
          <a:xfrm flipH="1" flipV="1">
            <a:off x="7789907" y="3870863"/>
            <a:ext cx="460500" cy="328456"/>
          </a:xfrm>
          <a:prstGeom prst="straightConnector1">
            <a:avLst/>
          </a:prstGeom>
          <a:ln w="9525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53300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iseño personaliz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rgbClr val="FF0000"/>
          </a:solidFill>
        </a:ln>
      </a:spPr>
      <a:bodyPr rtlCol="0" anchor="ctr">
        <a:noAutofit/>
      </a:bodyPr>
      <a:lstStyle>
        <a:defPPr algn="ctr">
          <a:defRPr sz="1100" dirty="0">
            <a:latin typeface="Calibri" panose="020F0502020204030204" pitchFamily="34" charset="0"/>
            <a:cs typeface="Calibri" panose="020F0502020204030204" pitchFamily="34" charset="0"/>
          </a:defRPr>
        </a:defPPr>
      </a:lstStyle>
    </a:spDef>
    <a:lnDef>
      <a:spPr>
        <a:ln w="6350">
          <a:solidFill>
            <a:srgbClr val="7F98D7"/>
          </a:solidFill>
        </a:ln>
      </a:spPr>
      <a:bodyPr/>
      <a:lstStyle/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lnDef>
    <a:txDef>
      <a:spPr>
        <a:noFill/>
      </a:spPr>
      <a:bodyPr wrap="none" rtlCol="0">
        <a:spAutoFit/>
      </a:bodyPr>
      <a:lstStyle>
        <a:defPPr algn="l">
          <a:defRPr sz="1050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defRPr>
        </a:defPPr>
      </a:lstStyle>
    </a:txDef>
  </a:objectDefaults>
  <a:extraClrSchemeLst>
    <a:extraClrScheme>
      <a:clrScheme name="Diseño personaliz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ersonaliz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ersonaliz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ersonaliz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ersonaliz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ersonaliz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185658</TotalTime>
  <Words>777</Words>
  <Application>Microsoft Office PowerPoint</Application>
  <PresentationFormat>On-screen Show (16:9)</PresentationFormat>
  <Paragraphs>295</Paragraphs>
  <Slides>42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Diseño personalizado</vt:lpstr>
      <vt:lpstr>PowerPoint Presentation</vt:lpstr>
      <vt:lpstr>Contexto APIConnect</vt:lpstr>
      <vt:lpstr>IBM API Connect</vt:lpstr>
      <vt:lpstr>Forrester 2018</vt:lpstr>
      <vt:lpstr>Gartner 2019</vt:lpstr>
      <vt:lpstr>¿Cuál se ajusta mejor a mis necesidades reales?</vt:lpstr>
      <vt:lpstr>Componentes APIC</vt:lpstr>
      <vt:lpstr>PowerPoint Presentation</vt:lpstr>
      <vt:lpstr>PowerPoint Presentation</vt:lpstr>
      <vt:lpstr>Cloud Manager</vt:lpstr>
      <vt:lpstr>API Manager</vt:lpstr>
      <vt:lpstr>Entidades gobernadas en API Manager</vt:lpstr>
      <vt:lpstr>APIs &amp; Productos</vt:lpstr>
      <vt:lpstr>Definición API</vt:lpstr>
      <vt:lpstr>Definición Producto</vt:lpstr>
      <vt:lpstr>API Developer Portal</vt:lpstr>
      <vt:lpstr>Flujo Desarrollo API</vt:lpstr>
      <vt:lpstr>PowerPoint Presentation</vt:lpstr>
      <vt:lpstr>Stage y Publicación</vt:lpstr>
      <vt:lpstr>Sindicación de espacios</vt:lpstr>
      <vt:lpstr>Usuarios y  Roles</vt:lpstr>
      <vt:lpstr>PowerPoint Presentation</vt:lpstr>
      <vt:lpstr>Ciclo de Vida: Un ejemplo</vt:lpstr>
      <vt:lpstr>Responsabilidad ACTOR: API Developer</vt:lpstr>
      <vt:lpstr>Responsabilidades API Operation</vt:lpstr>
      <vt:lpstr>Responsabilidades API Product Manager</vt:lpstr>
      <vt:lpstr>Activides Consumidor</vt:lpstr>
      <vt:lpstr>Responsabilidades monitoreo API operations</vt:lpstr>
      <vt:lpstr>PowerPoint Presentation</vt:lpstr>
      <vt:lpstr>Productos y APIs</vt:lpstr>
      <vt:lpstr>Productos</vt:lpstr>
      <vt:lpstr>Operaciones con Drafts</vt:lpstr>
      <vt:lpstr>Operaciones con Drafts</vt:lpstr>
      <vt:lpstr>PowerPoint Presentation</vt:lpstr>
      <vt:lpstr>Operaciones sobre Drafts</vt:lpstr>
      <vt:lpstr>Políticas ejecutables dentro de API</vt:lpstr>
      <vt:lpstr>Assembly Canvas</vt:lpstr>
      <vt:lpstr>Protecciones de autorización API</vt:lpstr>
      <vt:lpstr>PowerPoint Presentation</vt:lpstr>
      <vt:lpstr>Detalles del producto</vt:lpstr>
      <vt:lpstr>Detalle Producto</vt:lpstr>
      <vt:lpstr>PowerPoint Presentation</vt:lpstr>
    </vt:vector>
  </TitlesOfParts>
  <Company>VCSOFT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Taller Desarrollo de Configuraciones APIC-Material Temario</dc:title>
  <dc:creator>jaimev@vc-soft.com</dc:creator>
  <cp:keywords>APIC VCSOFT</cp:keywords>
  <cp:lastModifiedBy>jaimev@vc-soft.com</cp:lastModifiedBy>
  <cp:revision>1111</cp:revision>
  <dcterms:created xsi:type="dcterms:W3CDTF">2008-07-03T15:15:46Z</dcterms:created>
  <dcterms:modified xsi:type="dcterms:W3CDTF">2020-05-01T02:16:28Z</dcterms:modified>
</cp:coreProperties>
</file>